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731" r:id="rId6"/>
    <p:sldId id="732" r:id="rId7"/>
    <p:sldId id="736" r:id="rId8"/>
    <p:sldId id="737" r:id="rId9"/>
    <p:sldId id="738" r:id="rId10"/>
    <p:sldId id="784" r:id="rId11"/>
    <p:sldId id="751" r:id="rId12"/>
    <p:sldId id="754" r:id="rId13"/>
    <p:sldId id="756" r:id="rId14"/>
    <p:sldId id="757" r:id="rId15"/>
    <p:sldId id="778" r:id="rId16"/>
    <p:sldId id="779" r:id="rId17"/>
    <p:sldId id="785" r:id="rId18"/>
    <p:sldId id="786" r:id="rId19"/>
    <p:sldId id="787" r:id="rId20"/>
    <p:sldId id="788" r:id="rId21"/>
    <p:sldId id="789" r:id="rId22"/>
    <p:sldId id="635" r:id="rId23"/>
    <p:sldId id="729" r:id="rId24"/>
    <p:sldId id="745" r:id="rId25"/>
    <p:sldId id="716" r:id="rId26"/>
    <p:sldId id="47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0926" autoAdjust="0"/>
  </p:normalViewPr>
  <p:slideViewPr>
    <p:cSldViewPr>
      <p:cViewPr>
        <p:scale>
          <a:sx n="68" d="100"/>
          <a:sy n="68" d="100"/>
        </p:scale>
        <p:origin x="-5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B264D-5D61-47A4-8F27-2DC49FD3DA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F75D-C7C1-407F-A98E-E46FE4AC2E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C107F34-3D64-4406-902C-450F1779DC42}" type="slidenum">
              <a:rPr lang="zh-TW" altLang="en-US" smtClean="0"/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AB76-1206-45A7-B659-431CAFBFE897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AB76-1206-45A7-B659-431CAFBFE897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AB76-1206-45A7-B659-431CAFBFE897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AB76-1206-45A7-B659-431CAFBFE897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367E8EEF-DC2D-40CB-B5AE-3E2C813C0FE9}" type="slidenum">
              <a:rPr kumimoji="0" lang="zh-TW" altLang="en-US" sz="1200">
                <a:latin typeface="Calibri" panose="020F0502020204030204" pitchFamily="34" charset="0"/>
                <a:ea typeface="PMingLiU" panose="02020500000000000000" pitchFamily="18" charset="-120"/>
              </a:rPr>
            </a:fld>
            <a:endParaRPr kumimoji="0" lang="en-US" altLang="zh-TW" sz="12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70183F2-1E85-40A4-8F23-962B1E409E7E}" type="slidenum">
              <a:rPr lang="zh-TW" altLang="en-US" smtClean="0"/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067E633-8436-4ED2-AAAB-94F07603B233}" type="slidenum">
              <a:rPr lang="zh-TW" altLang="en-US" smtClean="0"/>
            </a:fld>
            <a:endParaRPr lang="en-US" altLang="zh-TW" dirty="0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7055" y="8686800"/>
            <a:ext cx="297094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02" tIns="46001" rIns="92002" bIns="46001" anchor="b"/>
          <a:lstStyle/>
          <a:p>
            <a:pPr algn="r" defTabSz="920750"/>
            <a:fld id="{8C7CEA4A-9674-4F5C-9EF9-9167297F3037}" type="slidenum">
              <a:rPr kumimoji="0" lang="zh-TW" altLang="en-US" sz="1200">
                <a:latin typeface="Calibri" panose="020F0502020204030204" pitchFamily="34" charset="0"/>
                <a:ea typeface="PMingLiU" panose="02020500000000000000" pitchFamily="18" charset="-120"/>
              </a:rPr>
            </a:fld>
            <a:endParaRPr kumimoji="0" lang="en-US" altLang="zh-TW" sz="1200" dirty="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AB76-1206-45A7-B659-431CAFBFE897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aseline="0" dirty="0" smtClean="0"/>
              <a:t>1.</a:t>
            </a:r>
            <a:r>
              <a:rPr lang="zh-CN" altLang="en-US" baseline="0" dirty="0" smtClean="0"/>
              <a:t>本月新招聘人数</a:t>
            </a:r>
            <a:r>
              <a:rPr lang="en-US" altLang="zh-CN" baseline="0" dirty="0" smtClean="0"/>
              <a:t>605</a:t>
            </a:r>
            <a:r>
              <a:rPr lang="zh-CN" altLang="en-US" baseline="0" dirty="0" smtClean="0"/>
              <a:t>人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较去年减少</a:t>
            </a:r>
            <a:r>
              <a:rPr lang="en-US" altLang="zh-CN" baseline="0" dirty="0" smtClean="0"/>
              <a:t>182</a:t>
            </a:r>
            <a:r>
              <a:rPr lang="zh-CN" altLang="en-US" baseline="0" dirty="0" smtClean="0"/>
              <a:t>人。</a:t>
            </a:r>
            <a:endParaRPr lang="en-US" altLang="zh-CN" baseline="0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5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EE8D5EF-EA6E-4558-B0B2-0477CDF9D2B0}" type="slidenum">
              <a:rPr kumimoji="0" lang="zh-TW" altLang="en-US" sz="1200">
                <a:latin typeface="Calibri" panose="020F0502020204030204" pitchFamily="34" charset="0"/>
                <a:ea typeface="PMingLiU" panose="02020500000000000000" pitchFamily="18" charset="-120"/>
              </a:rPr>
            </a:fld>
            <a:endParaRPr kumimoji="0" lang="en-US" altLang="zh-TW" sz="12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baseline="0" dirty="0" smtClean="0"/>
              <a:t>本月招聘人数</a:t>
            </a:r>
            <a:r>
              <a:rPr lang="en-US" altLang="zh-CN" baseline="0" dirty="0" smtClean="0"/>
              <a:t>605</a:t>
            </a:r>
            <a:r>
              <a:rPr lang="zh-CN" altLang="en-US" baseline="0" dirty="0" smtClean="0"/>
              <a:t>人</a:t>
            </a:r>
            <a:r>
              <a:rPr lang="en-US" altLang="zh-CN" baseline="0" dirty="0" smtClean="0"/>
              <a:t>:</a:t>
            </a: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1.</a:t>
            </a:r>
            <a:r>
              <a:rPr lang="zh-CN" altLang="en-US" baseline="0" dirty="0" smtClean="0"/>
              <a:t>女员工</a:t>
            </a:r>
            <a:r>
              <a:rPr lang="en-US" altLang="zh-CN" baseline="0" dirty="0" smtClean="0"/>
              <a:t>160</a:t>
            </a:r>
            <a:r>
              <a:rPr lang="zh-CN" altLang="en-US" baseline="0" dirty="0" smtClean="0"/>
              <a:t>人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男员工</a:t>
            </a:r>
            <a:r>
              <a:rPr lang="en-US" altLang="zh-CN" baseline="0" dirty="0" smtClean="0"/>
              <a:t>445</a:t>
            </a:r>
            <a:r>
              <a:rPr lang="zh-CN" altLang="en-US" baseline="0" dirty="0" smtClean="0"/>
              <a:t>人</a:t>
            </a: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2.</a:t>
            </a:r>
            <a:r>
              <a:rPr lang="zh-CN" altLang="en-US" baseline="0" dirty="0" smtClean="0"/>
              <a:t>女员工比率</a:t>
            </a:r>
            <a:r>
              <a:rPr lang="en-US" altLang="zh-CN" baseline="0" dirty="0" smtClean="0"/>
              <a:t>=</a:t>
            </a:r>
            <a:r>
              <a:rPr lang="zh-CN" altLang="en-US" baseline="0" dirty="0" smtClean="0"/>
              <a:t>新招收女工报到人数</a:t>
            </a:r>
            <a:r>
              <a:rPr lang="en-US" altLang="zh-CN" baseline="0" dirty="0" smtClean="0"/>
              <a:t>/</a:t>
            </a:r>
            <a:r>
              <a:rPr lang="zh-CN" altLang="en-US" baseline="0" dirty="0" smtClean="0"/>
              <a:t>当月报到总人数</a:t>
            </a:r>
            <a:endParaRPr lang="en-US" altLang="zh-CN" baseline="0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5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EE8D5EF-EA6E-4558-B0B2-0477CDF9D2B0}" type="slidenum">
              <a:rPr kumimoji="0" lang="zh-TW" altLang="en-US" sz="1200">
                <a:latin typeface="Calibri" panose="020F0502020204030204" pitchFamily="34" charset="0"/>
                <a:ea typeface="PMingLiU" panose="02020500000000000000" pitchFamily="18" charset="-120"/>
              </a:rPr>
            </a:fld>
            <a:endParaRPr kumimoji="0" lang="en-US" altLang="zh-TW" sz="12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Last</a:t>
            </a:r>
            <a:r>
              <a:rPr lang="en-US" altLang="zh-CN" baseline="0" dirty="0" smtClean="0"/>
              <a:t> Month :</a:t>
            </a:r>
            <a:endParaRPr lang="en-US" altLang="zh-CN" baseline="0" dirty="0" smtClean="0"/>
          </a:p>
          <a:p>
            <a:r>
              <a:rPr lang="en-US" altLang="zh-CN" baseline="0" dirty="0" smtClean="0"/>
              <a:t>Total 807</a:t>
            </a: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 smtClean="0"/>
              <a:t>Female VS Male 397:410(</a:t>
            </a:r>
            <a:r>
              <a:rPr lang="en-US" altLang="zh-CN" sz="1200" dirty="0" smtClean="0"/>
              <a:t>49.2.1%</a:t>
            </a:r>
            <a:r>
              <a:rPr lang="en-US" altLang="zh-CN" baseline="0" dirty="0" smtClean="0"/>
              <a:t>:50.8</a:t>
            </a:r>
            <a:r>
              <a:rPr lang="en-US" altLang="zh-CN" sz="1200" dirty="0" smtClean="0"/>
              <a:t>%</a:t>
            </a:r>
            <a:r>
              <a:rPr lang="en-US" altLang="zh-CN" baseline="0" dirty="0" smtClean="0"/>
              <a:t>)</a:t>
            </a: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 smtClean="0"/>
              <a:t>Self employed VS Hiring Company :280 :527 (34.7</a:t>
            </a:r>
            <a:r>
              <a:rPr lang="en-US" altLang="zh-CN" sz="1200" dirty="0" smtClean="0"/>
              <a:t>%</a:t>
            </a:r>
            <a:r>
              <a:rPr lang="en-US" altLang="zh-CN" baseline="0" dirty="0" smtClean="0"/>
              <a:t> : 65.3</a:t>
            </a:r>
            <a:r>
              <a:rPr lang="en-US" altLang="zh-CN" sz="1200" dirty="0" smtClean="0"/>
              <a:t>%</a:t>
            </a:r>
            <a:r>
              <a:rPr lang="en-US" altLang="zh-CN" baseline="0" dirty="0" smtClean="0"/>
              <a:t>)</a:t>
            </a: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 smtClean="0"/>
              <a:t>In:605;Out:357;</a:t>
            </a: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 smtClean="0"/>
              <a:t>              </a:t>
            </a:r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aseline="0" dirty="0" smtClean="0"/>
              <a:t>              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232C9-78F7-4BBA-845B-C0644A32667C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本月在职人数较去年同期相比增加</a:t>
            </a:r>
            <a:r>
              <a:rPr lang="en-US" altLang="zh-CN" dirty="0" smtClean="0"/>
              <a:t>103</a:t>
            </a:r>
            <a:r>
              <a:rPr lang="zh-CN" altLang="en-US" dirty="0" smtClean="0"/>
              <a:t>人</a:t>
            </a:r>
            <a:r>
              <a:rPr lang="en-US" altLang="zh-CN" dirty="0" smtClean="0"/>
              <a:t>,</a:t>
            </a:r>
            <a:r>
              <a:rPr lang="zh-CN" altLang="en-US" dirty="0" smtClean="0"/>
              <a:t>女工的比率较去年同期增加</a:t>
            </a:r>
            <a:r>
              <a:rPr lang="en-US" altLang="zh-CN" dirty="0" smtClean="0"/>
              <a:t>0.9%</a:t>
            </a:r>
            <a:r>
              <a:rPr lang="zh-CN" altLang="en-US" dirty="0" smtClean="0"/>
              <a:t>。</a:t>
            </a:r>
            <a:endParaRPr lang="zh-TW" altLang="en-US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5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EE8D5EF-EA6E-4558-B0B2-0477CDF9D2B0}" type="slidenum">
              <a:rPr kumimoji="0" lang="zh-TW" altLang="en-US" sz="1200">
                <a:latin typeface="Calibri" panose="020F0502020204030204" pitchFamily="34" charset="0"/>
                <a:ea typeface="PMingLiU" panose="02020500000000000000" pitchFamily="18" charset="-120"/>
              </a:rPr>
            </a:fld>
            <a:endParaRPr kumimoji="0" lang="en-US" altLang="zh-TW" sz="12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1.</a:t>
            </a:r>
            <a:r>
              <a:rPr lang="zh-CN" altLang="en-US" baseline="0" dirty="0" smtClean="0"/>
              <a:t>两个高峰分别是年后及</a:t>
            </a:r>
            <a:r>
              <a:rPr lang="en-US" altLang="zh-CN" baseline="0" dirty="0" smtClean="0"/>
              <a:t>9</a:t>
            </a:r>
            <a:r>
              <a:rPr lang="zh-CN" altLang="en-US" baseline="0" dirty="0" smtClean="0"/>
              <a:t>月入职的员工。</a:t>
            </a:r>
            <a:r>
              <a:rPr lang="en-US" altLang="zh-CN" baseline="0" dirty="0" smtClean="0"/>
              <a:t>.</a:t>
            </a:r>
            <a:endParaRPr lang="en-US" altLang="zh-CN" baseline="0" dirty="0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5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EE8D5EF-EA6E-4558-B0B2-0477CDF9D2B0}" type="slidenum">
              <a:rPr kumimoji="0" lang="zh-TW" altLang="en-US" sz="1200">
                <a:latin typeface="Calibri" panose="020F0502020204030204" pitchFamily="34" charset="0"/>
                <a:ea typeface="PMingLiU" panose="02020500000000000000" pitchFamily="18" charset="-120"/>
              </a:rPr>
            </a:fld>
            <a:endParaRPr kumimoji="0" lang="en-US" altLang="zh-TW" sz="12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5A02DD7-C158-4670-B341-4C15DD5ABE11}" type="slidenum">
              <a:rPr lang="en-US" altLang="zh-CN"/>
            </a:fld>
            <a:endParaRPr lang="en-US" altLang="zh-CN"/>
          </a:p>
        </p:txBody>
      </p:sp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0" tIns="45709" rIns="91420" bIns="45709" anchor="b"/>
          <a:lstStyle/>
          <a:p>
            <a:pPr algn="r" defTabSz="889000"/>
            <a:fld id="{6033B556-A184-4326-A44C-777977B9C795}" type="slidenum">
              <a:rPr kumimoji="1" lang="en-US" altLang="zh-CN" sz="1200">
                <a:latin typeface="Times New Roman" panose="02020603050405020304" pitchFamily="18" charset="0"/>
                <a:ea typeface="PMingLiU" panose="02020500000000000000" pitchFamily="18" charset="-120"/>
              </a:rPr>
            </a:fld>
            <a:endParaRPr kumimoji="1" lang="en-US" altLang="zh-CN" sz="120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6925" cy="3454400"/>
          </a:xfrm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68800"/>
            <a:ext cx="5032375" cy="4064000"/>
          </a:xfrm>
        </p:spPr>
        <p:txBody>
          <a:bodyPr lIns="91420" tIns="45709" rIns="91420" bIns="45709"/>
          <a:lstStyle/>
          <a:p>
            <a:r>
              <a:rPr lang="zh-CN" altLang="en-US"/>
              <a:t>长江三角洲北起通扬运河，南抵杭州湾，西至镇江，东到海滨，包括上海市、江苏省南部、浙江省北部以及邻近海域。面积约为九万九千六百平方公里，人口约</a:t>
            </a:r>
            <a:r>
              <a:rPr lang="en-US" altLang="zh-CN"/>
              <a:t>7500</a:t>
            </a:r>
            <a:r>
              <a:rPr lang="zh-CN" altLang="en-US"/>
              <a:t>万，</a:t>
            </a:r>
            <a:endParaRPr lang="zh-CN" altLang="en-US"/>
          </a:p>
          <a:p>
            <a:r>
              <a:rPr lang="zh-CN" altLang="en-US"/>
              <a:t>城市经济概念：就是江浙沪毗邻地区的</a:t>
            </a:r>
            <a:r>
              <a:rPr lang="en-US" altLang="zh-CN"/>
              <a:t>16</a:t>
            </a:r>
            <a:r>
              <a:rPr lang="zh-CN" altLang="en-US"/>
              <a:t>个市组成的都市群。长三角城市包括：上海市；江苏省的</a:t>
            </a:r>
            <a:r>
              <a:rPr lang="en-US" altLang="zh-CN"/>
              <a:t>8</a:t>
            </a:r>
            <a:r>
              <a:rPr lang="zh-CN" altLang="en-US"/>
              <a:t>个市：南京、苏州、扬州、镇江、泰州、无锡、常州、南通；浙江省的</a:t>
            </a:r>
            <a:r>
              <a:rPr lang="en-US" altLang="zh-CN"/>
              <a:t>7</a:t>
            </a:r>
            <a:r>
              <a:rPr lang="zh-CN" altLang="en-US"/>
              <a:t>个市：杭州、宁波、湖州、嘉兴、舟山、绍兴、台州。</a:t>
            </a:r>
            <a:endParaRPr lang="zh-CN" altLang="en-US"/>
          </a:p>
          <a:p>
            <a:r>
              <a:rPr lang="zh-CN" altLang="en-US"/>
              <a:t>江苏总人口</a:t>
            </a:r>
            <a:r>
              <a:rPr lang="en-US" altLang="zh-CN"/>
              <a:t>7438</a:t>
            </a:r>
            <a:r>
              <a:rPr lang="zh-CN" altLang="en-US"/>
              <a:t>万</a:t>
            </a:r>
            <a:endParaRPr lang="zh-CN" altLang="en-US"/>
          </a:p>
          <a:p>
            <a:r>
              <a:rPr lang="zh-CN" altLang="en-US"/>
              <a:t>安徽总人口</a:t>
            </a:r>
            <a:r>
              <a:rPr lang="en-US" altLang="zh-CN"/>
              <a:t>6228</a:t>
            </a:r>
            <a:r>
              <a:rPr lang="zh-CN" altLang="en-US"/>
              <a:t>万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AB76-1206-45A7-B659-431CAFBFE897}" type="slidenum">
              <a:rPr lang="zh-TW" altLang="en-US" smtClean="0"/>
            </a:fld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BB46-AAAE-4854-9016-ACA1B405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835F-CC04-48E9-AAE1-783042D734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28800"/>
            <a:ext cx="91440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88640"/>
            <a:ext cx="576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6"/>
          <p:cNvSpPr>
            <a:spLocks noGrp="1"/>
          </p:cNvSpPr>
          <p:nvPr>
            <p:ph type="title"/>
          </p:nvPr>
        </p:nvSpPr>
        <p:spPr>
          <a:xfrm>
            <a:off x="-324544" y="2924944"/>
            <a:ext cx="5760640" cy="1584325"/>
          </a:xfrm>
          <a:scene3d>
            <a:camera prst="perspectiveLeft"/>
            <a:lightRig rig="threePt" dir="t"/>
          </a:scene3d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6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公司简介</a:t>
            </a:r>
            <a:br>
              <a:rPr lang="en-US" altLang="zh-CN" sz="6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br>
              <a:rPr lang="en-US" altLang="zh-CN" sz="3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标题 16"/>
          <p:cNvSpPr txBox="1"/>
          <p:nvPr/>
        </p:nvSpPr>
        <p:spPr>
          <a:xfrm>
            <a:off x="2123728" y="4653136"/>
            <a:ext cx="5327650" cy="1857387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eaLnBrk="0" hangingPunct="0">
              <a:lnSpc>
                <a:spcPct val="150000"/>
              </a:lnSpc>
              <a:defRPr/>
            </a:pPr>
            <a:br>
              <a:rPr kumimoji="0" lang="en-US" altLang="zh-CN" sz="4400" cap="small" spc="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altLang="zh-CN" sz="4400" cap="small" spc="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altLang="zh-CN" sz="4400" cap="small" spc="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zh-CN" altLang="en-US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华高科技（苏州）有限公司</a:t>
            </a:r>
            <a:endParaRPr lang="en-US" altLang="zh-CN" sz="9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2017</a:t>
            </a:r>
            <a:r>
              <a:rPr lang="zh-CN" altLang="en-US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17</a:t>
            </a:r>
            <a:r>
              <a:rPr lang="zh-CN" altLang="en-US" sz="9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日</a:t>
            </a:r>
            <a:br>
              <a:rPr kumimoji="0" lang="en-US" altLang="zh-CN" sz="12800" cap="small" spc="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altLang="zh-CN" sz="4400" cap="small" spc="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zh-CN" altLang="en-US" sz="2800" b="1" cap="small" spc="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EF151-EF2B-4FE5-9CAA-C8C4F7D6B863}" type="slidenum">
              <a:rPr lang="zh-TW" altLang="en-US" smtClean="0"/>
            </a:fld>
            <a:endParaRPr lang="en-US" altLang="zh-TW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0080"/>
            <a:ext cx="2376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cap="all" dirty="0">
                <a:ln w="9000" cmpd="sng">
                  <a:solidFill>
                    <a:srgbClr val="0C82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B590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WONG’S </a:t>
            </a:r>
            <a:r>
              <a:rPr kumimoji="0" lang="ja-JP" altLang="en-US" sz="2400" b="1" cap="all" dirty="0">
                <a:ln w="9000" cmpd="sng">
                  <a:solidFill>
                    <a:srgbClr val="0C82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B590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王氏</a:t>
            </a:r>
            <a:endParaRPr kumimoji="0" lang="zh-TW" altLang="en-US" sz="2400" b="1" cap="all" dirty="0">
              <a:ln w="9000" cmpd="sng">
                <a:solidFill>
                  <a:srgbClr val="0C8228">
                    <a:shade val="50000"/>
                    <a:satMod val="120000"/>
                  </a:srgbClr>
                </a:solidFill>
                <a:prstDash val="solid"/>
              </a:ln>
              <a:solidFill>
                <a:srgbClr val="0B590F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5CF1-014D-415A-85E7-ADB7C6DCC5F6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51520" y="1052736"/>
            <a:ext cx="23294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US" altLang="zh-CN" b="1" dirty="0" smtClean="0">
                <a:solidFill>
                  <a:srgbClr val="000099"/>
                </a:solidFill>
              </a:rPr>
              <a:t>◆ </a:t>
            </a:r>
            <a:r>
              <a:rPr lang="zh-CN" altLang="en-US" b="1" dirty="0" smtClean="0">
                <a:solidFill>
                  <a:srgbClr val="000099"/>
                </a:solidFill>
              </a:rPr>
              <a:t>大专以上院校招聘</a:t>
            </a:r>
            <a:endParaRPr lang="en-US" altLang="zh-CN" b="1" dirty="0" smtClean="0"/>
          </a:p>
        </p:txBody>
      </p:sp>
      <p:graphicFrame>
        <p:nvGraphicFramePr>
          <p:cNvPr id="12" name="Group 83"/>
          <p:cNvGraphicFramePr/>
          <p:nvPr/>
        </p:nvGraphicFramePr>
        <p:xfrm>
          <a:off x="395536" y="1556792"/>
          <a:ext cx="8229600" cy="5076508"/>
        </p:xfrm>
        <a:graphic>
          <a:graphicData uri="http://schemas.openxmlformats.org/drawingml/2006/table">
            <a:tbl>
              <a:tblPr/>
              <a:tblGrid>
                <a:gridCol w="615950"/>
                <a:gridCol w="1285875"/>
                <a:gridCol w="1963737"/>
                <a:gridCol w="839788"/>
                <a:gridCol w="352425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序号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部门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职位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人数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职位要求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1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产品工程部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助理工程师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技术员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大专，熟悉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Auto-CAD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及电子元器件，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制造工程部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助理工程师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技术员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大专，电子设备相关专业，计算机熟练，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工艺工程部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助理工程师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技术员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大专，工业工程专业，计算机熟练，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4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测试工程部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助理工程师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技术员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大专，电子工程专业，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计算机熟练，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项目管理部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项目工程师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本科及以上，贸易、电子或财会类专业优先，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CET-6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6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人力资源部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人事专员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本科及以上，专业不限，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，熟悉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Office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软件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7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财务部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财务助理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本科及以上，财会专业，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，熟悉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Office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软件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8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生产计划部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物料计划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3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本科，电子或物流专业，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CET-4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，熟悉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Office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软件及电子元器件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5CF1-014D-415A-85E7-ADB7C6DCC5F6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标题 9"/>
          <p:cNvSpPr txBox="1"/>
          <p:nvPr/>
        </p:nvSpPr>
        <p:spPr bwMode="auto">
          <a:xfrm>
            <a:off x="179512" y="188640"/>
            <a:ext cx="1728192" cy="576064"/>
          </a:xfrm>
          <a:prstGeom prst="rect">
            <a:avLst/>
          </a:prstGeom>
          <a:ln w="9525">
            <a:noFill/>
            <a:miter lim="800000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normAutofit fontScale="97500"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3.</a:t>
            </a:r>
            <a:r>
              <a:rPr lang="zh-CN" altLang="en-US" sz="2000" b="1" dirty="0" smtClean="0"/>
              <a:t>培训体系</a:t>
            </a:r>
            <a:endParaRPr lang="zh-CN" altLang="en-US" sz="2000" b="1" dirty="0" smtClean="0"/>
          </a:p>
        </p:txBody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684213" y="5938603"/>
            <a:ext cx="107950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实习期</a:t>
            </a:r>
            <a:endParaRPr lang="zh-CN" altLang="en-US"/>
          </a:p>
        </p:txBody>
      </p:sp>
      <p:sp>
        <p:nvSpPr>
          <p:cNvPr id="10" name="Text Box 94"/>
          <p:cNvSpPr txBox="1">
            <a:spLocks noChangeArrowheads="1"/>
          </p:cNvSpPr>
          <p:nvPr/>
        </p:nvSpPr>
        <p:spPr bwMode="auto">
          <a:xfrm>
            <a:off x="250825" y="4787665"/>
            <a:ext cx="1368425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入职半年内</a:t>
            </a:r>
            <a:endParaRPr lang="zh-CN" altLang="en-US"/>
          </a:p>
        </p:txBody>
      </p:sp>
      <p:sp>
        <p:nvSpPr>
          <p:cNvPr id="11" name="AutoShape 96"/>
          <p:cNvSpPr>
            <a:spLocks noChangeArrowheads="1"/>
          </p:cNvSpPr>
          <p:nvPr/>
        </p:nvSpPr>
        <p:spPr bwMode="auto">
          <a:xfrm>
            <a:off x="1476375" y="1187215"/>
            <a:ext cx="503238" cy="5114925"/>
          </a:xfrm>
          <a:prstGeom prst="upArrow">
            <a:avLst>
              <a:gd name="adj1" fmla="val 50157"/>
              <a:gd name="adj2" fmla="val 127144"/>
            </a:avLst>
          </a:prstGeom>
          <a:gradFill rotWithShape="1">
            <a:gsLst>
              <a:gs pos="0">
                <a:srgbClr val="5B979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4284663" y="5433778"/>
            <a:ext cx="287337" cy="361950"/>
          </a:xfrm>
          <a:prstGeom prst="upArrow">
            <a:avLst>
              <a:gd name="adj1" fmla="val 50000"/>
              <a:gd name="adj2" fmla="val 314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3" name="AutoShape 77"/>
          <p:cNvSpPr>
            <a:spLocks noChangeArrowheads="1"/>
          </p:cNvSpPr>
          <p:nvPr/>
        </p:nvSpPr>
        <p:spPr bwMode="auto">
          <a:xfrm>
            <a:off x="3348038" y="5865578"/>
            <a:ext cx="2087562" cy="86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/>
              <a:t>新人训</a:t>
            </a:r>
            <a:endParaRPr lang="zh-CN" altLang="en-US" sz="2400" b="1"/>
          </a:p>
        </p:txBody>
      </p:sp>
      <p:sp>
        <p:nvSpPr>
          <p:cNvPr id="14" name="AutoShape 78"/>
          <p:cNvSpPr>
            <a:spLocks noChangeArrowheads="1"/>
          </p:cNvSpPr>
          <p:nvPr/>
        </p:nvSpPr>
        <p:spPr bwMode="auto">
          <a:xfrm>
            <a:off x="3348038" y="4498740"/>
            <a:ext cx="2087562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/>
              <a:t>入职训</a:t>
            </a:r>
            <a:endParaRPr lang="zh-CN" altLang="en-US" sz="2400" b="1"/>
          </a:p>
        </p:txBody>
      </p:sp>
      <p:sp>
        <p:nvSpPr>
          <p:cNvPr id="15" name="AutoShape 79"/>
          <p:cNvSpPr>
            <a:spLocks noChangeArrowheads="1"/>
          </p:cNvSpPr>
          <p:nvPr/>
        </p:nvSpPr>
        <p:spPr bwMode="auto">
          <a:xfrm>
            <a:off x="1981200" y="3274778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/>
              <a:t>基层管理训</a:t>
            </a:r>
            <a:endParaRPr lang="zh-CN" altLang="en-US" sz="2400" b="1"/>
          </a:p>
        </p:txBody>
      </p:sp>
      <p:sp>
        <p:nvSpPr>
          <p:cNvPr id="16" name="AutoShape 80"/>
          <p:cNvSpPr>
            <a:spLocks noChangeArrowheads="1"/>
          </p:cNvSpPr>
          <p:nvPr/>
        </p:nvSpPr>
        <p:spPr bwMode="auto">
          <a:xfrm>
            <a:off x="4643438" y="2698515"/>
            <a:ext cx="2087562" cy="8651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/>
              <a:t>专业训</a:t>
            </a:r>
            <a:endParaRPr lang="zh-CN" altLang="en-US" sz="2400" b="1"/>
          </a:p>
        </p:txBody>
      </p:sp>
      <p:sp>
        <p:nvSpPr>
          <p:cNvPr id="17" name="AutoShape 81"/>
          <p:cNvSpPr>
            <a:spLocks noChangeArrowheads="1"/>
          </p:cNvSpPr>
          <p:nvPr/>
        </p:nvSpPr>
        <p:spPr bwMode="auto">
          <a:xfrm>
            <a:off x="3203575" y="971315"/>
            <a:ext cx="2087563" cy="8651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/>
              <a:t>赴外交流</a:t>
            </a:r>
            <a:endParaRPr lang="zh-CN" altLang="en-US" sz="2400" b="1"/>
          </a:p>
        </p:txBody>
      </p:sp>
      <p:sp>
        <p:nvSpPr>
          <p:cNvPr id="18" name="AutoShape 87"/>
          <p:cNvSpPr>
            <a:spLocks noChangeArrowheads="1"/>
          </p:cNvSpPr>
          <p:nvPr/>
        </p:nvSpPr>
        <p:spPr bwMode="auto">
          <a:xfrm rot="18144697">
            <a:off x="3544094" y="3816909"/>
            <a:ext cx="287337" cy="790575"/>
          </a:xfrm>
          <a:prstGeom prst="upArrow">
            <a:avLst>
              <a:gd name="adj1" fmla="val 50000"/>
              <a:gd name="adj2" fmla="val 687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9" name="AutoShape 88"/>
          <p:cNvSpPr>
            <a:spLocks noChangeArrowheads="1"/>
          </p:cNvSpPr>
          <p:nvPr/>
        </p:nvSpPr>
        <p:spPr bwMode="auto">
          <a:xfrm rot="2035054">
            <a:off x="4859338" y="3490678"/>
            <a:ext cx="287337" cy="1008062"/>
          </a:xfrm>
          <a:prstGeom prst="upArrow">
            <a:avLst>
              <a:gd name="adj1" fmla="val 50000"/>
              <a:gd name="adj2" fmla="val 8770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0" name="Text Box 89"/>
          <p:cNvSpPr txBox="1">
            <a:spLocks noChangeArrowheads="1"/>
          </p:cNvSpPr>
          <p:nvPr/>
        </p:nvSpPr>
        <p:spPr bwMode="auto">
          <a:xfrm>
            <a:off x="1908175" y="4138378"/>
            <a:ext cx="1655763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管理晋升路线</a:t>
            </a:r>
            <a:endParaRPr lang="zh-CN" altLang="en-US"/>
          </a:p>
        </p:txBody>
      </p:sp>
      <p:sp>
        <p:nvSpPr>
          <p:cNvPr id="21" name="Text Box 90"/>
          <p:cNvSpPr txBox="1">
            <a:spLocks noChangeArrowheads="1"/>
          </p:cNvSpPr>
          <p:nvPr/>
        </p:nvSpPr>
        <p:spPr bwMode="auto">
          <a:xfrm>
            <a:off x="5508625" y="3851040"/>
            <a:ext cx="165576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技术晋升路线</a:t>
            </a:r>
            <a:endParaRPr lang="zh-CN" altLang="en-US"/>
          </a:p>
        </p:txBody>
      </p:sp>
      <p:sp>
        <p:nvSpPr>
          <p:cNvPr id="22" name="AutoShape 91"/>
          <p:cNvSpPr>
            <a:spLocks noChangeArrowheads="1"/>
          </p:cNvSpPr>
          <p:nvPr/>
        </p:nvSpPr>
        <p:spPr bwMode="auto">
          <a:xfrm rot="2646321">
            <a:off x="3036888" y="1690453"/>
            <a:ext cx="287337" cy="576262"/>
          </a:xfrm>
          <a:prstGeom prst="upArrow">
            <a:avLst>
              <a:gd name="adj1" fmla="val 50000"/>
              <a:gd name="adj2" fmla="val 50138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3" name="AutoShape 92"/>
          <p:cNvSpPr>
            <a:spLocks noChangeArrowheads="1"/>
          </p:cNvSpPr>
          <p:nvPr/>
        </p:nvSpPr>
        <p:spPr bwMode="auto">
          <a:xfrm rot="19113545">
            <a:off x="5003800" y="1763478"/>
            <a:ext cx="287338" cy="1008062"/>
          </a:xfrm>
          <a:prstGeom prst="upArrow">
            <a:avLst>
              <a:gd name="adj1" fmla="val 50000"/>
              <a:gd name="adj2" fmla="val 87707"/>
            </a:avLst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" name="AutoShape 98"/>
          <p:cNvSpPr>
            <a:spLocks noChangeArrowheads="1"/>
          </p:cNvSpPr>
          <p:nvPr/>
        </p:nvSpPr>
        <p:spPr bwMode="auto">
          <a:xfrm>
            <a:off x="1981200" y="2266715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/>
              <a:t>中层管理训</a:t>
            </a:r>
            <a:endParaRPr lang="zh-CN" altLang="en-US" sz="2400" b="1"/>
          </a:p>
        </p:txBody>
      </p:sp>
      <p:sp>
        <p:nvSpPr>
          <p:cNvPr id="25" name="AutoShape 99"/>
          <p:cNvSpPr>
            <a:spLocks noChangeArrowheads="1"/>
          </p:cNvSpPr>
          <p:nvPr/>
        </p:nvSpPr>
        <p:spPr bwMode="auto">
          <a:xfrm>
            <a:off x="2917825" y="2914415"/>
            <a:ext cx="287338" cy="360363"/>
          </a:xfrm>
          <a:prstGeom prst="upArrow">
            <a:avLst>
              <a:gd name="adj1" fmla="val 50000"/>
              <a:gd name="adj2" fmla="val 313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6" name="AutoShape 100"/>
          <p:cNvSpPr>
            <a:spLocks noChangeArrowheads="1"/>
          </p:cNvSpPr>
          <p:nvPr/>
        </p:nvSpPr>
        <p:spPr bwMode="auto">
          <a:xfrm>
            <a:off x="6156325" y="4787665"/>
            <a:ext cx="2590800" cy="11525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 b="1"/>
              <a:t>主管定期考察</a:t>
            </a:r>
            <a:endParaRPr lang="zh-CN" altLang="en-US" sz="2000" b="1"/>
          </a:p>
          <a:p>
            <a:pPr algn="ctr"/>
            <a:r>
              <a:rPr lang="zh-CN" altLang="en-US" sz="2000" b="1"/>
              <a:t>辅导员日常辅导</a:t>
            </a:r>
            <a:endParaRPr lang="zh-CN" altLang="en-US" sz="2000" b="1"/>
          </a:p>
        </p:txBody>
      </p:sp>
      <p:sp>
        <p:nvSpPr>
          <p:cNvPr id="27" name="Text Box 102"/>
          <p:cNvSpPr txBox="1">
            <a:spLocks noChangeArrowheads="1"/>
          </p:cNvSpPr>
          <p:nvPr/>
        </p:nvSpPr>
        <p:spPr bwMode="auto">
          <a:xfrm>
            <a:off x="323850" y="3058878"/>
            <a:ext cx="1368425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入职</a:t>
            </a:r>
            <a:r>
              <a:rPr lang="en-US" altLang="zh-CN"/>
              <a:t>1~5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28" name="AutoShape 103"/>
          <p:cNvSpPr>
            <a:spLocks noChangeArrowheads="1"/>
          </p:cNvSpPr>
          <p:nvPr/>
        </p:nvSpPr>
        <p:spPr bwMode="auto">
          <a:xfrm>
            <a:off x="5940425" y="1403115"/>
            <a:ext cx="2808288" cy="115252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000" b="1"/>
              <a:t>全英文书面工作环境</a:t>
            </a:r>
            <a:endParaRPr lang="zh-CN" altLang="en-US" sz="2000" b="1"/>
          </a:p>
          <a:p>
            <a:pPr algn="ctr"/>
            <a:r>
              <a:rPr lang="zh-CN" altLang="en-US" sz="2000" b="1"/>
              <a:t>众多</a:t>
            </a:r>
            <a:r>
              <a:rPr lang="en-US" altLang="zh-CN" sz="2000" b="1"/>
              <a:t>500</a:t>
            </a:r>
            <a:r>
              <a:rPr lang="zh-CN" altLang="en-US" sz="2000" b="1"/>
              <a:t>强客户交流机会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5CF1-014D-415A-85E7-ADB7C6DCC5F6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Group 154"/>
          <p:cNvGraphicFramePr/>
          <p:nvPr/>
        </p:nvGraphicFramePr>
        <p:xfrm>
          <a:off x="323528" y="1052736"/>
          <a:ext cx="8642350" cy="5219702"/>
        </p:xfrm>
        <a:graphic>
          <a:graphicData uri="http://schemas.openxmlformats.org/drawingml/2006/table">
            <a:tbl>
              <a:tblPr/>
              <a:tblGrid>
                <a:gridCol w="1079500"/>
                <a:gridCol w="793750"/>
                <a:gridCol w="863600"/>
                <a:gridCol w="3097213"/>
                <a:gridCol w="1008062"/>
                <a:gridCol w="1222375"/>
                <a:gridCol w="57785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培训阶段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培训项目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培训内容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内容明细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实施部门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实施时间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考核方式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rowSpan="1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实习期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新人训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企业文化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、公司简介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组织架构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笔试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、公司文化发展史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工作观念等                                                       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规章制度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、员工行为规范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薪资福利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、行政规章制度（考勤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班车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用餐等）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、工作要求（电话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邮件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传真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复印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出差等）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8416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、其他（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EHS/ESD/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消防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财务报销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/5S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等）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HR/QA/Sec.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04800">
                <a:tc vMerge="1">
                  <a:tcPr/>
                </a:tc>
                <a:tc vMerge="1"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岗位技能  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、部门组织构成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报到一个月内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口试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+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操作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、熟悉岗位职责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绩效标准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报到一个月内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、熟悉作业操作流程及实施细节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报到一个月内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7941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4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、掌握业务知识及技能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报到一个月内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、掌握应用软件的使用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报到一个月内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60801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6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、月度实习报告答辩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部门主管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+HR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每月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简报答辩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5CF1-014D-415A-85E7-ADB7C6DCC5F6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5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5" name="Group 69"/>
          <p:cNvGraphicFramePr/>
          <p:nvPr/>
        </p:nvGraphicFramePr>
        <p:xfrm>
          <a:off x="251520" y="1124744"/>
          <a:ext cx="8424862" cy="5400675"/>
        </p:xfrm>
        <a:graphic>
          <a:graphicData uri="http://schemas.openxmlformats.org/drawingml/2006/table">
            <a:tbl>
              <a:tblPr/>
              <a:tblGrid>
                <a:gridCol w="1114425"/>
                <a:gridCol w="974725"/>
                <a:gridCol w="836612"/>
                <a:gridCol w="2574925"/>
                <a:gridCol w="1044575"/>
                <a:gridCol w="974725"/>
                <a:gridCol w="904875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培训阶段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培训项目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培训内容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内容明细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实施部门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实施时间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考核方式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</a:t>
                      </a:r>
                      <a:b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</a:b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入职至六个月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入职训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企业文化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、总经理给新人的第一堂课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入职一周内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、新人座谈会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每月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、户外拓展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入职三个月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cPr/>
                </a:tc>
                <a:tc vMerge="1"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岗位技能  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、熟悉岗位职责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绩效标准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试用期满前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口试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+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操作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、熟悉作业操作流程及实施细节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试用期满前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238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、掌握业务知识及技能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试用期满前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207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、掌握应用软件的使用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辅导员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试用期满前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5238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5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、试用期报告答辩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部门主管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+HR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试用期满前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简报答辩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6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、优秀新人评选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Top Management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试用期满前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　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标题 9"/>
          <p:cNvSpPr txBox="1"/>
          <p:nvPr/>
        </p:nvSpPr>
        <p:spPr bwMode="auto">
          <a:xfrm>
            <a:off x="179512" y="188640"/>
            <a:ext cx="1728192" cy="576064"/>
          </a:xfrm>
          <a:prstGeom prst="rect">
            <a:avLst/>
          </a:prstGeom>
          <a:ln w="9525">
            <a:noFill/>
            <a:miter lim="800000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normAutofit fontScale="97500"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4.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薪资福利</a:t>
            </a:r>
            <a:endParaRPr lang="zh-CN" altLang="en-US" sz="2000" b="1" dirty="0" smtClean="0"/>
          </a:p>
        </p:txBody>
      </p:sp>
      <p:sp>
        <p:nvSpPr>
          <p:cNvPr id="1656835" name="Rectangle 3"/>
          <p:cNvSpPr>
            <a:spLocks noChangeArrowheads="1"/>
          </p:cNvSpPr>
          <p:nvPr/>
        </p:nvSpPr>
        <p:spPr bwMode="auto">
          <a:xfrm>
            <a:off x="467544" y="824343"/>
            <a:ext cx="7920880" cy="4523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、工作时间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、每周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5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天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40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小时工作制；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、享受法定假日及各种婚丧产假；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、公司实习两班制：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      早班时间：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30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ˎ̥"/>
                <a:cs typeface="Times New Roman" panose="02020603050405020304" pitchFamily="18" charset="0"/>
              </a:rPr>
              <a:t>–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19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30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，计算加班；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      晚班时间：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19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30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ˎ̥"/>
                <a:cs typeface="Times New Roman" panose="02020603050405020304" pitchFamily="18" charset="0"/>
              </a:rPr>
              <a:t>–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30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，计算加班。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ˎ̥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2400" dirty="0" smtClean="0"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、办公室人员</a:t>
            </a:r>
            <a:endParaRPr lang="en-US" altLang="zh-CN" sz="2400" dirty="0" smtClean="0">
              <a:latin typeface="ˎ̥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2400" dirty="0" smtClean="0"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      9：00-17：30，</a:t>
            </a:r>
            <a:r>
              <a:rPr lang="zh-CN" altLang="en-US" sz="2400" dirty="0" smtClean="0"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无加班费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1052736"/>
            <a:ext cx="7488832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一线员工工资待遇</a:t>
            </a:r>
            <a:endParaRPr lang="zh-CN" altLang="zh-CN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1、</a:t>
            </a:r>
            <a:r>
              <a:rPr lang="zh-CN" altLang="en-US" dirty="0" smtClean="0"/>
              <a:t>工资：</a:t>
            </a:r>
            <a:r>
              <a:rPr lang="zh-CN" altLang="zh-CN" dirty="0" smtClean="0"/>
              <a:t>基本工资</a:t>
            </a:r>
            <a:r>
              <a:rPr lang="en-US" altLang="zh-CN" dirty="0" smtClean="0"/>
              <a:t>2140</a:t>
            </a:r>
            <a:r>
              <a:rPr lang="zh-CN" altLang="zh-CN" dirty="0" smtClean="0"/>
              <a:t>元</a:t>
            </a:r>
            <a:r>
              <a:rPr lang="en-US" altLang="zh-CN" dirty="0" smtClean="0"/>
              <a:t>/</a:t>
            </a:r>
            <a:r>
              <a:rPr lang="zh-CN" altLang="zh-CN" dirty="0" smtClean="0"/>
              <a:t>月；全勤奖</a:t>
            </a:r>
            <a:r>
              <a:rPr lang="en-US" altLang="zh-CN" dirty="0" smtClean="0"/>
              <a:t>100</a:t>
            </a:r>
            <a:r>
              <a:rPr lang="zh-CN" altLang="zh-CN" dirty="0" smtClean="0"/>
              <a:t>元</a:t>
            </a:r>
            <a:r>
              <a:rPr lang="en-US" altLang="zh-CN" dirty="0" smtClean="0"/>
              <a:t>/</a:t>
            </a:r>
            <a:r>
              <a:rPr lang="zh-CN" altLang="zh-CN" dirty="0" smtClean="0"/>
              <a:t>月；夜班补贴</a:t>
            </a:r>
            <a:r>
              <a:rPr lang="en-US" altLang="zh-CN" dirty="0" smtClean="0"/>
              <a:t>12</a:t>
            </a:r>
            <a:r>
              <a:rPr lang="zh-CN" altLang="zh-CN" dirty="0" smtClean="0"/>
              <a:t>元</a:t>
            </a:r>
            <a:r>
              <a:rPr lang="en-US" altLang="zh-CN" dirty="0" smtClean="0"/>
              <a:t>/</a:t>
            </a:r>
            <a:r>
              <a:rPr lang="zh-CN" altLang="zh-CN" dirty="0" smtClean="0"/>
              <a:t>晚；年资奖：入职时间</a:t>
            </a:r>
            <a:r>
              <a:rPr lang="en-US" altLang="zh-CN" dirty="0" smtClean="0"/>
              <a:t>&gt;3</a:t>
            </a:r>
            <a:r>
              <a:rPr lang="zh-CN" altLang="zh-CN" dirty="0" smtClean="0"/>
              <a:t>个月，</a:t>
            </a:r>
            <a:r>
              <a:rPr lang="en-US" altLang="zh-CN" dirty="0" smtClean="0"/>
              <a:t>100</a:t>
            </a:r>
            <a:r>
              <a:rPr lang="zh-CN" altLang="zh-CN" dirty="0" smtClean="0"/>
              <a:t>元</a:t>
            </a:r>
            <a:r>
              <a:rPr lang="en-US" altLang="zh-CN" dirty="0" smtClean="0"/>
              <a:t>/</a:t>
            </a:r>
            <a:r>
              <a:rPr lang="zh-CN" altLang="zh-CN" dirty="0" smtClean="0"/>
              <a:t>月；入职时间</a:t>
            </a:r>
            <a:r>
              <a:rPr lang="en-US" altLang="zh-CN" dirty="0" smtClean="0"/>
              <a:t>&gt;6</a:t>
            </a:r>
            <a:r>
              <a:rPr lang="zh-CN" altLang="zh-CN" dirty="0" smtClean="0"/>
              <a:t>个月，</a:t>
            </a:r>
            <a:r>
              <a:rPr lang="en-US" altLang="zh-CN" dirty="0" smtClean="0"/>
              <a:t>200</a:t>
            </a:r>
            <a:r>
              <a:rPr lang="zh-CN" altLang="zh-CN" dirty="0" smtClean="0"/>
              <a:t>元</a:t>
            </a:r>
            <a:r>
              <a:rPr lang="en-US" altLang="zh-CN" dirty="0" smtClean="0"/>
              <a:t>/</a:t>
            </a:r>
            <a:r>
              <a:rPr lang="zh-CN" altLang="zh-CN" dirty="0" smtClean="0"/>
              <a:t>月；入职时间</a:t>
            </a:r>
            <a:r>
              <a:rPr lang="en-US" altLang="zh-CN" dirty="0" smtClean="0"/>
              <a:t>&gt;12</a:t>
            </a:r>
            <a:r>
              <a:rPr lang="zh-CN" altLang="zh-CN" dirty="0" smtClean="0"/>
              <a:t>个月，</a:t>
            </a:r>
            <a:r>
              <a:rPr lang="en-US" altLang="zh-CN" dirty="0" smtClean="0"/>
              <a:t>300</a:t>
            </a:r>
            <a:r>
              <a:rPr lang="zh-CN" altLang="zh-CN" dirty="0" smtClean="0"/>
              <a:t>元</a:t>
            </a:r>
            <a:r>
              <a:rPr lang="en-US" altLang="zh-CN" dirty="0" smtClean="0"/>
              <a:t>/</a:t>
            </a:r>
            <a:r>
              <a:rPr lang="zh-CN" altLang="zh-CN" dirty="0" smtClean="0"/>
              <a:t>月；另有岗位津贴等。综合薪资超过</a:t>
            </a:r>
            <a:r>
              <a:rPr lang="en-US" altLang="zh-CN" dirty="0" smtClean="0"/>
              <a:t>3800-4600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2、</a:t>
            </a:r>
            <a:r>
              <a:rPr lang="zh-CN" altLang="en-US" dirty="0" smtClean="0"/>
              <a:t>社保：已毕业者</a:t>
            </a:r>
            <a:r>
              <a:rPr lang="zh-CN" altLang="zh-CN" dirty="0" smtClean="0"/>
              <a:t>缴纳苏州工业园区乙类公积金；</a:t>
            </a:r>
            <a:endParaRPr lang="zh-CN" altLang="zh-CN" dirty="0" smtClean="0"/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3、</a:t>
            </a:r>
            <a:r>
              <a:rPr lang="zh-CN" altLang="en-US" dirty="0" smtClean="0"/>
              <a:t>实习生综合薪资</a:t>
            </a:r>
            <a:r>
              <a:rPr lang="en-US" altLang="zh-CN" dirty="0" smtClean="0"/>
              <a:t>3500-4500</a:t>
            </a:r>
            <a:r>
              <a:rPr lang="zh-CN" altLang="en-US" dirty="0" smtClean="0"/>
              <a:t>为其购买商业意外保险</a:t>
            </a:r>
            <a:r>
              <a:rPr lang="en-US" altLang="zh-CN" dirty="0" smtClean="0"/>
              <a:t>.</a:t>
            </a:r>
            <a:endParaRPr lang="zh-CN" altLang="zh-CN" dirty="0" smtClean="0"/>
          </a:p>
          <a:p>
            <a:pPr lvl="0">
              <a:lnSpc>
                <a:spcPct val="150000"/>
              </a:lnSpc>
            </a:pPr>
            <a:r>
              <a:rPr lang="en-US" altLang="zh-CN" dirty="0" smtClean="0"/>
              <a:t>4、</a:t>
            </a:r>
            <a:r>
              <a:rPr lang="zh-CN" altLang="zh-CN" dirty="0" smtClean="0"/>
              <a:t>服务奖：根据作业员当年出勤状况及在公司的服务时间计算，每半年发放一次，每次</a:t>
            </a:r>
            <a:r>
              <a:rPr lang="en-US" altLang="zh-CN" dirty="0" smtClean="0"/>
              <a:t>1050</a:t>
            </a:r>
            <a:r>
              <a:rPr lang="zh-CN" altLang="zh-CN" dirty="0" smtClean="0"/>
              <a:t>元。一年发放两次，总金额</a:t>
            </a:r>
            <a:r>
              <a:rPr lang="en-US" altLang="zh-CN" dirty="0" smtClean="0"/>
              <a:t>2100</a:t>
            </a:r>
            <a:r>
              <a:rPr lang="zh-CN" altLang="zh-CN" dirty="0" smtClean="0"/>
              <a:t>元。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zh-CN" dirty="0" smtClean="0"/>
              <a:t>、提供免费厂车，路线方向包括胜浦、斜塘、唯亭、跨塘、吴中等；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6</a:t>
            </a:r>
            <a:r>
              <a:rPr lang="zh-CN" altLang="zh-CN" dirty="0" smtClean="0"/>
              <a:t>、提供二顿免费工作餐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7</a:t>
            </a:r>
            <a:r>
              <a:rPr lang="zh-CN" altLang="zh-CN" dirty="0" smtClean="0"/>
              <a:t>、恒温车间，不穿无尘衣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7</a:t>
            </a:r>
            <a:r>
              <a:rPr lang="zh-CN" altLang="zh-CN" dirty="0" smtClean="0"/>
              <a:t>、公司免费提供住宿</a:t>
            </a:r>
            <a:endParaRPr lang="zh-CN" altLang="zh-CN" dirty="0"/>
          </a:p>
        </p:txBody>
      </p:sp>
      <p:cxnSp>
        <p:nvCxnSpPr>
          <p:cNvPr id="4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95536" y="1052736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三、</a:t>
            </a:r>
            <a:r>
              <a:rPr lang="zh-CN" altLang="zh-CN" b="1" dirty="0" smtClean="0"/>
              <a:t>工作环境</a:t>
            </a:r>
            <a:endParaRPr lang="zh-CN" altLang="en-US" dirty="0"/>
          </a:p>
        </p:txBody>
      </p:sp>
      <p:sp>
        <p:nvSpPr>
          <p:cNvPr id="1541121" name="Rectangle 1"/>
          <p:cNvSpPr>
            <a:spLocks noChangeArrowheads="1"/>
          </p:cNvSpPr>
          <p:nvPr/>
        </p:nvSpPr>
        <p:spPr bwMode="auto">
          <a:xfrm>
            <a:off x="539552" y="1556792"/>
            <a:ext cx="250741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、壮观的生产车间</a:t>
            </a:r>
            <a:endParaRPr lang="zh-CN" altLang="en-US" b="1" dirty="0" smtClean="0"/>
          </a:p>
        </p:txBody>
      </p:sp>
      <p:pic>
        <p:nvPicPr>
          <p:cNvPr id="6" name="图片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2204864"/>
            <a:ext cx="58326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72865" name="Rectangle 1"/>
          <p:cNvSpPr>
            <a:spLocks noChangeArrowheads="1"/>
          </p:cNvSpPr>
          <p:nvPr/>
        </p:nvSpPr>
        <p:spPr bwMode="auto">
          <a:xfrm>
            <a:off x="395536" y="1024662"/>
            <a:ext cx="250741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、先进的生产设备</a:t>
            </a:r>
            <a:endParaRPr lang="zh-CN" altLang="en-US" b="1" dirty="0" smtClean="0"/>
          </a:p>
        </p:txBody>
      </p:sp>
      <p:pic>
        <p:nvPicPr>
          <p:cNvPr id="7" name="图片 6" descr="line_small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88743" y="1788691"/>
            <a:ext cx="633670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95536" y="1052736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四、住宿</a:t>
            </a:r>
            <a:r>
              <a:rPr lang="zh-CN" altLang="zh-CN" b="1" dirty="0" smtClean="0"/>
              <a:t>环境</a:t>
            </a:r>
            <a:endParaRPr lang="zh-CN" altLang="en-US" dirty="0"/>
          </a:p>
        </p:txBody>
      </p:sp>
      <p:sp>
        <p:nvSpPr>
          <p:cNvPr id="1574913" name="Rectangle 1"/>
          <p:cNvSpPr>
            <a:spLocks noChangeArrowheads="1"/>
          </p:cNvSpPr>
          <p:nvPr/>
        </p:nvSpPr>
        <p:spPr bwMode="auto">
          <a:xfrm>
            <a:off x="539552" y="1484784"/>
            <a:ext cx="6876256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、公司提供有偿住宿，统一管理</a:t>
            </a:r>
            <a:endParaRPr lang="zh-CN" altLang="en-US" dirty="0" smtClean="0"/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dirty="0" smtClean="0"/>
              <a:t>  2</a:t>
            </a:r>
            <a:r>
              <a:rPr lang="zh-CN" altLang="en-US" dirty="0" smtClean="0"/>
              <a:t>、宿舍外景</a:t>
            </a:r>
            <a:endParaRPr lang="zh-CN" altLang="en-US" dirty="0" smtClean="0"/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/>
              <a:t>        宿舍区环境整洁明亮、安全舒适。区内设有购物超市、</a:t>
            </a:r>
            <a:endParaRPr lang="en-US" altLang="zh-CN" dirty="0" smtClean="0"/>
          </a:p>
          <a:p>
            <a:pPr marL="0" marR="0" lvl="0" indent="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话吧、网吧、理发店等生活便利及休闲设施。</a:t>
            </a:r>
            <a:endParaRPr lang="zh-CN" altLang="en-US" dirty="0" smtClean="0"/>
          </a:p>
        </p:txBody>
      </p:sp>
      <p:pic>
        <p:nvPicPr>
          <p:cNvPr id="7" name="图片 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2708920"/>
            <a:ext cx="62646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95536" y="1052736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宿舍内况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40" y="1988840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EF151-EF2B-4FE5-9CAA-C8C4F7D6B863}" type="slidenum">
              <a:rPr lang="zh-TW" altLang="en-US" smtClean="0"/>
            </a:fld>
            <a:endParaRPr lang="en-US" altLang="zh-TW" dirty="0"/>
          </a:p>
        </p:txBody>
      </p:sp>
      <p:sp>
        <p:nvSpPr>
          <p:cNvPr id="6" name="标题 9"/>
          <p:cNvSpPr>
            <a:spLocks noGrp="1"/>
          </p:cNvSpPr>
          <p:nvPr>
            <p:ph type="title"/>
          </p:nvPr>
        </p:nvSpPr>
        <p:spPr>
          <a:xfrm>
            <a:off x="179512" y="131488"/>
            <a:ext cx="2520280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</a:rPr>
              <a:t>CONTENT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88" y="1916704"/>
            <a:ext cx="288032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</a:t>
            </a:r>
            <a:r>
              <a:rPr lang="zh-CN" altLang="en-US" sz="3200" dirty="0" smtClean="0"/>
              <a:t>公司简介</a:t>
            </a:r>
            <a:endParaRPr lang="zh-CN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2708920"/>
            <a:ext cx="288032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2.</a:t>
            </a:r>
            <a:r>
              <a:rPr lang="zh-CN" altLang="en-US" sz="3200" dirty="0" smtClean="0"/>
              <a:t>招聘计划</a:t>
            </a:r>
            <a:endParaRPr lang="zh-CN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4380" y="3540742"/>
            <a:ext cx="288032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3.</a:t>
            </a:r>
            <a:r>
              <a:rPr lang="zh-CN" altLang="en-US" sz="3200" dirty="0" smtClean="0"/>
              <a:t>培训体系</a:t>
            </a:r>
            <a:endParaRPr lang="zh-CN" alt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380" y="4409000"/>
            <a:ext cx="288032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4.</a:t>
            </a:r>
            <a:r>
              <a:rPr lang="zh-CN" altLang="en-US" sz="3200" dirty="0" smtClean="0"/>
              <a:t>福利待遇</a:t>
            </a:r>
            <a:endParaRPr lang="zh-CN" altLang="en-US" sz="3200" dirty="0"/>
          </a:p>
        </p:txBody>
      </p:sp>
      <p:cxnSp>
        <p:nvCxnSpPr>
          <p:cNvPr id="30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21A6B-0463-499A-98CF-BAD48B4207EF}" type="slidenum">
              <a:rPr lang="zh-TW" altLang="en-US" smtClean="0"/>
            </a:fld>
            <a:endParaRPr lang="en-US" altLang="zh-TW" dirty="0"/>
          </a:p>
        </p:txBody>
      </p:sp>
      <p:pic>
        <p:nvPicPr>
          <p:cNvPr id="1671169" name="图片 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2420888"/>
            <a:ext cx="6572250" cy="1371600"/>
          </a:xfrm>
          <a:prstGeom prst="rect">
            <a:avLst/>
          </a:prstGeom>
          <a:noFill/>
        </p:spPr>
      </p:pic>
      <p:sp>
        <p:nvSpPr>
          <p:cNvPr id="1671171" name="Rectangle 3"/>
          <p:cNvSpPr>
            <a:spLocks noChangeArrowheads="1"/>
          </p:cNvSpPr>
          <p:nvPr/>
        </p:nvSpPr>
        <p:spPr bwMode="auto">
          <a:xfrm>
            <a:off x="323528" y="1124744"/>
            <a:ext cx="6696744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五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、其他福利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、提供法定社会保险或雇主责任险；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、定期组织员工培训；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71172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71173" name="Rectangle 5"/>
          <p:cNvSpPr>
            <a:spLocks noChangeArrowheads="1"/>
          </p:cNvSpPr>
          <p:nvPr/>
        </p:nvSpPr>
        <p:spPr bwMode="auto">
          <a:xfrm>
            <a:off x="539552" y="4074840"/>
            <a:ext cx="428995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ˎ̥" charset="0"/>
                <a:cs typeface="Times New Roman" panose="02020603050405020304" pitchFamily="18" charset="0"/>
              </a:rPr>
              <a:t>     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宋体" panose="02010600030101010101" pitchFamily="2" charset="-122"/>
                <a:cs typeface="Times New Roman" panose="02020603050405020304" pitchFamily="18" charset="0"/>
              </a:rPr>
              <a:t>、每年举行趣味运动会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25144"/>
            <a:ext cx="65527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EF151-EF2B-4FE5-9CAA-C8C4F7D6B863}" type="slidenum">
              <a:rPr lang="zh-TW" altLang="en-US" smtClean="0"/>
            </a:fld>
            <a:endParaRPr lang="en-US" altLang="zh-TW" dirty="0"/>
          </a:p>
        </p:txBody>
      </p:sp>
      <p:sp>
        <p:nvSpPr>
          <p:cNvPr id="12" name="Slide Number Placeholder 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6EF151-EF2B-4FE5-9CAA-C8C4F7D6B863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69121" name="Rectangle 1"/>
          <p:cNvSpPr>
            <a:spLocks noChangeArrowheads="1"/>
          </p:cNvSpPr>
          <p:nvPr/>
        </p:nvSpPr>
        <p:spPr bwMode="auto">
          <a:xfrm>
            <a:off x="0" y="1194520"/>
            <a:ext cx="3472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ˎ̥" charset="0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宋体" panose="02010600030101010101" pitchFamily="2" charset="-122"/>
                <a:cs typeface="Times New Roman" panose="02020603050405020304" pitchFamily="18" charset="0"/>
              </a:rPr>
              <a:t>、积极举办体育活动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4" y="1844824"/>
            <a:ext cx="59766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67544" y="3645024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5、</a:t>
            </a:r>
            <a:r>
              <a:rPr lang="zh-CN" altLang="zh-CN" sz="2400" dirty="0" smtClean="0"/>
              <a:t>经常举办节日活动</a:t>
            </a:r>
            <a:endParaRPr lang="zh-CN" altLang="en-US" sz="2400" dirty="0"/>
          </a:p>
        </p:txBody>
      </p:sp>
      <p:pic>
        <p:nvPicPr>
          <p:cNvPr id="13" name="图片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5976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EF151-EF2B-4FE5-9CAA-C8C4F7D6B863}" type="slidenum">
              <a:rPr lang="zh-TW" altLang="en-US" smtClean="0"/>
            </a:fld>
            <a:endParaRPr lang="en-US" altLang="zh-TW" dirty="0"/>
          </a:p>
        </p:txBody>
      </p:sp>
      <p:sp>
        <p:nvSpPr>
          <p:cNvPr id="1568771" name="Rectangle 3"/>
          <p:cNvSpPr>
            <a:spLocks noChangeArrowheads="1"/>
          </p:cNvSpPr>
          <p:nvPr/>
        </p:nvSpPr>
        <p:spPr bwMode="auto">
          <a:xfrm>
            <a:off x="395536" y="1124744"/>
            <a:ext cx="470353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ˎ̥" charset="0"/>
                <a:cs typeface="Times New Roman" panose="02020603050405020304" pitchFamily="18" charset="0"/>
              </a:rPr>
              <a:t>6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宋体" panose="02010600030101010101" pitchFamily="2" charset="-122"/>
                <a:cs typeface="Times New Roman" panose="02020603050405020304" pitchFamily="18" charset="0"/>
              </a:rPr>
              <a:t>、员工有困难大家会一同帮助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4" y="1844824"/>
            <a:ext cx="68407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8772" name="Rectangle 4"/>
          <p:cNvSpPr>
            <a:spLocks noChangeArrowheads="1"/>
          </p:cNvSpPr>
          <p:nvPr/>
        </p:nvSpPr>
        <p:spPr bwMode="auto">
          <a:xfrm>
            <a:off x="323528" y="3786808"/>
            <a:ext cx="378020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ˎ̥" charset="0"/>
                <a:cs typeface="Times New Roman" panose="02020603050405020304" pitchFamily="18" charset="0"/>
              </a:rPr>
              <a:t>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宋体" panose="02010600030101010101" pitchFamily="2" charset="-122"/>
                <a:cs typeface="Times New Roman" panose="02020603050405020304" pitchFamily="18" charset="0"/>
              </a:rPr>
              <a:t>、每月举办员工生日会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66967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04935" name="Rectangle 7"/>
          <p:cNvSpPr>
            <a:spLocks noChangeArrowheads="1"/>
          </p:cNvSpPr>
          <p:nvPr/>
        </p:nvSpPr>
        <p:spPr bwMode="auto">
          <a:xfrm>
            <a:off x="0" y="1196752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ˎ̥" charset="0"/>
                <a:cs typeface="Times New Roman" panose="02020603050405020304" pitchFamily="18" charset="0"/>
              </a:rPr>
              <a:t>8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 charset="0"/>
                <a:ea typeface="宋体" panose="02010600030101010101" pitchFamily="2" charset="-122"/>
                <a:cs typeface="Times New Roman" panose="02020603050405020304" pitchFamily="18" charset="0"/>
              </a:rPr>
              <a:t>、定期组织员工代表会议，持续改善工作环境、解决现场问题。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4" y="2420888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deon\Desktop\Presentation\eco picture\eco-friendl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62300"/>
            <a:ext cx="3708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63" y="82550"/>
            <a:ext cx="5857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8224" y="220578"/>
            <a:ext cx="25202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cap="all" dirty="0">
                <a:ln w="9000" cmpd="sng">
                  <a:solidFill>
                    <a:srgbClr val="0C82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B590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WONG’S </a:t>
            </a:r>
            <a:r>
              <a:rPr kumimoji="0" lang="ja-JP" altLang="en-US" sz="2400" b="1" cap="all" dirty="0">
                <a:ln w="9000" cmpd="sng">
                  <a:solidFill>
                    <a:srgbClr val="0C82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B590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王氏</a:t>
            </a:r>
            <a:endParaRPr kumimoji="0" lang="zh-TW" altLang="en-US" sz="2400" b="1" cap="all" dirty="0">
              <a:ln w="9000" cmpd="sng">
                <a:solidFill>
                  <a:srgbClr val="0C8228">
                    <a:shade val="50000"/>
                    <a:satMod val="120000"/>
                  </a:srgbClr>
                </a:solidFill>
                <a:prstDash val="solid"/>
              </a:ln>
              <a:solidFill>
                <a:srgbClr val="0B590F"/>
              </a:solidFill>
              <a:effectLst>
                <a:reflection blurRad="12700" stA="28000" endPos="45000" dist="1000" dir="5400000" sy="-100000" algn="bl" rotWithShape="0"/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34CA-65BB-4027-A3AE-7B90DCA7AEB4}" type="slidenum">
              <a:rPr lang="zh-TW" altLang="en-US" smtClean="0"/>
            </a:fld>
            <a:endParaRPr lang="en-US" altLang="zh-TW" dirty="0"/>
          </a:p>
        </p:txBody>
      </p:sp>
      <p:sp>
        <p:nvSpPr>
          <p:cNvPr id="1702913" name="Rectangle 1"/>
          <p:cNvSpPr>
            <a:spLocks noChangeArrowheads="1"/>
          </p:cNvSpPr>
          <p:nvPr/>
        </p:nvSpPr>
        <p:spPr bwMode="auto">
          <a:xfrm>
            <a:off x="1691680" y="1943490"/>
            <a:ext cx="576064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公司地址：苏州工业园区星龙街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198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联系电话：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15862381310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3"/>
          <p:cNvSpPr txBox="1">
            <a:spLocks noGrp="1"/>
          </p:cNvSpPr>
          <p:nvPr/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fld id="{08CC849E-B54E-4D25-902E-89DB50DD67B4}" type="slidenum">
              <a:rPr kumimoji="0" lang="zh-TW" altLang="en-US" sz="1200">
                <a:solidFill>
                  <a:srgbClr val="000000"/>
                </a:solidFill>
                <a:latin typeface="Trebuchet MS" panose="020B0603020202020204" pitchFamily="34" charset="0"/>
                <a:ea typeface="PMingLiU" panose="02020500000000000000" pitchFamily="18" charset="-120"/>
              </a:rPr>
            </a:fld>
            <a:endParaRPr kumimoji="0" lang="en-US" altLang="zh-TW" sz="1200" dirty="0">
              <a:solidFill>
                <a:srgbClr val="000000"/>
              </a:solidFill>
              <a:latin typeface="Trebuchet MS" panose="020B060302020202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1908175" y="908050"/>
            <a:ext cx="611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kumimoji="0" lang="zh-TW" altLang="en-US" sz="3200" b="1">
              <a:solidFill>
                <a:srgbClr val="51A823"/>
              </a:solidFill>
              <a:latin typeface="Calibri" panose="020F0502020204030204" pitchFamily="34" charset="0"/>
              <a:ea typeface="MingLiU" panose="02020509000000000000" pitchFamily="49" charset="-120"/>
            </a:endParaRPr>
          </a:p>
        </p:txBody>
      </p:sp>
      <p:sp>
        <p:nvSpPr>
          <p:cNvPr id="16" name="标题 9"/>
          <p:cNvSpPr txBox="1"/>
          <p:nvPr/>
        </p:nvSpPr>
        <p:spPr bwMode="auto">
          <a:xfrm>
            <a:off x="179512" y="188640"/>
            <a:ext cx="1728192" cy="576064"/>
          </a:xfrm>
          <a:prstGeom prst="rect">
            <a:avLst/>
          </a:prstGeom>
          <a:ln w="9525">
            <a:noFill/>
            <a:miter lim="800000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normAutofit fontScale="97500"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1.</a:t>
            </a:r>
            <a:r>
              <a:rPr lang="zh-CN" altLang="en-US" sz="2000" b="1" dirty="0" smtClean="0"/>
              <a:t>公司简介</a:t>
            </a:r>
            <a:endParaRPr lang="zh-CN" altLang="en-US" sz="2000" b="1" dirty="0" smtClean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9552" y="1196752"/>
            <a:ext cx="8208963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/>
              <a:t>        </a:t>
            </a:r>
            <a:r>
              <a:rPr lang="zh-CN" altLang="en-US" sz="2400" b="1" dirty="0"/>
              <a:t>王氏国际（集团）有限公司是一家实力雄厚的香港上市公司，订单稳定，电子产品多元化。现公司雇员超过</a:t>
            </a:r>
            <a:r>
              <a:rPr lang="en-US" altLang="zh-CN" sz="2400" b="1" dirty="0"/>
              <a:t>6000</a:t>
            </a:r>
            <a:r>
              <a:rPr lang="zh-CN" altLang="en-US" sz="2400" b="1" dirty="0"/>
              <a:t>人，其子公司分布美国、加拿大、欧洲各国、马来西亚、日本、台湾、北京、深圳、苏州等国家和地区。</a:t>
            </a:r>
            <a:endParaRPr lang="zh-CN" altLang="en-US" sz="2400" b="1" dirty="0"/>
          </a:p>
        </p:txBody>
      </p:sp>
      <p:pic>
        <p:nvPicPr>
          <p:cNvPr id="17" name="Picture 5" descr="buildi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55776" y="3140968"/>
            <a:ext cx="3875328" cy="2846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3"/>
          <p:cNvSpPr txBox="1">
            <a:spLocks noGrp="1"/>
          </p:cNvSpPr>
          <p:nvPr/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fld id="{08CC849E-B54E-4D25-902E-89DB50DD67B4}" type="slidenum">
              <a:rPr kumimoji="0" lang="zh-TW" altLang="en-US" sz="1200">
                <a:solidFill>
                  <a:srgbClr val="000000"/>
                </a:solidFill>
                <a:latin typeface="Trebuchet MS" panose="020B0603020202020204" pitchFamily="34" charset="0"/>
                <a:ea typeface="PMingLiU" panose="02020500000000000000" pitchFamily="18" charset="-120"/>
              </a:rPr>
            </a:fld>
            <a:endParaRPr kumimoji="0" lang="en-US" altLang="zh-TW" sz="1200" dirty="0">
              <a:solidFill>
                <a:srgbClr val="000000"/>
              </a:solidFill>
              <a:latin typeface="Trebuchet MS" panose="020B060302020202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1908175" y="908050"/>
            <a:ext cx="611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kumimoji="0" lang="zh-TW" altLang="en-US" sz="3200" b="1">
              <a:solidFill>
                <a:srgbClr val="51A823"/>
              </a:solidFill>
              <a:latin typeface="Calibri" panose="020F0502020204030204" pitchFamily="34" charset="0"/>
              <a:ea typeface="MingLiU" panose="02020509000000000000" pitchFamily="49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0" y="214313"/>
            <a:ext cx="3887788" cy="66198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kumimoji="0" lang="en-US" altLang="zh-CN" sz="3600" b="1" cap="small" spc="200" dirty="0"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11560" y="1196752"/>
            <a:ext cx="8208963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/>
              <a:t>        </a:t>
            </a:r>
            <a:r>
              <a:rPr lang="zh-CN" altLang="en-US" sz="2400" b="1" dirty="0"/>
              <a:t>华高科技（苏州）有限公司是王氏集团于</a:t>
            </a:r>
            <a:r>
              <a:rPr lang="en-US" altLang="zh-CN" sz="2400" b="1" dirty="0"/>
              <a:t>2002</a:t>
            </a:r>
            <a:r>
              <a:rPr lang="zh-CN" altLang="en-US" sz="2400" b="1" dirty="0"/>
              <a:t>年在苏州工业园区投资</a:t>
            </a:r>
            <a:r>
              <a:rPr lang="en-US" altLang="zh-CN" sz="2400" b="1" dirty="0"/>
              <a:t>6000</a:t>
            </a:r>
            <a:r>
              <a:rPr lang="zh-CN" altLang="en-US" sz="2400" b="1" dirty="0"/>
              <a:t>万美元成立的制造基地，目前拥有雇员约</a:t>
            </a:r>
            <a:r>
              <a:rPr lang="en-US" altLang="zh-CN" sz="2400" b="1" dirty="0"/>
              <a:t>2000</a:t>
            </a:r>
            <a:r>
              <a:rPr lang="zh-CN" altLang="en-US" sz="2400" b="1" dirty="0"/>
              <a:t>人，</a:t>
            </a:r>
            <a:r>
              <a:rPr lang="en-US" altLang="zh-CN" sz="2400" b="1" dirty="0"/>
              <a:t>25000</a:t>
            </a:r>
            <a:r>
              <a:rPr lang="zh-CN" altLang="en-US" sz="2400" b="1" dirty="0"/>
              <a:t>平方米现代化厂房。公司引进国外先进设备，主要从事电子件组装加工，客户包括</a:t>
            </a:r>
            <a:r>
              <a:rPr lang="en-US" altLang="zh-CN" sz="2400" b="1" dirty="0"/>
              <a:t>GE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Honeywell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Lexmark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Tyco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ABB</a:t>
            </a:r>
            <a:r>
              <a:rPr lang="zh-CN" altLang="en-US" sz="2400" b="1" dirty="0"/>
              <a:t>等世界</a:t>
            </a:r>
            <a:r>
              <a:rPr lang="en-US" altLang="zh-CN" sz="2400" b="1" dirty="0"/>
              <a:t>500</a:t>
            </a:r>
            <a:r>
              <a:rPr lang="zh-CN" altLang="en-US" sz="2400" b="1" dirty="0"/>
              <a:t>强企业，在</a:t>
            </a:r>
            <a:r>
              <a:rPr lang="en-US" altLang="zh-CN" sz="2400" b="1" dirty="0"/>
              <a:t>SMT</a:t>
            </a:r>
            <a:r>
              <a:rPr lang="zh-CN" altLang="en-US" sz="2400" b="1" dirty="0"/>
              <a:t>行业处于领先地位。</a:t>
            </a:r>
            <a:endParaRPr lang="zh-CN" altLang="en-US" sz="2400" b="1" dirty="0"/>
          </a:p>
        </p:txBody>
      </p:sp>
      <p:pic>
        <p:nvPicPr>
          <p:cNvPr id="16" name="Picture 5" descr="DSC0525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3728" y="3645024"/>
            <a:ext cx="5254494" cy="28079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92E96-E083-4D8E-B693-0B4422D4B031}" type="slidenum">
              <a:rPr lang="zh-TW" altLang="en-US" smtClean="0"/>
            </a:fld>
            <a:endParaRPr lang="en-US" altLang="zh-TW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828800" y="8013700"/>
          <a:ext cx="381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包" r:id="rId1" imgW="371475" imgH="457200" progId="Package">
                  <p:embed/>
                </p:oleObj>
              </mc:Choice>
              <mc:Fallback>
                <p:oleObj name="包" r:id="rId1" imgW="371475" imgH="457200" progId="Package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1828800" y="8013700"/>
                        <a:ext cx="381000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67544" y="1268760"/>
            <a:ext cx="8424862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/>
              <a:t>远瞻</a:t>
            </a:r>
            <a:r>
              <a:rPr lang="en-US" altLang="zh-CN" sz="2400" b="1"/>
              <a:t>:</a:t>
            </a:r>
            <a:endParaRPr lang="en-US" altLang="zh-CN" sz="2400" b="1"/>
          </a:p>
          <a:p>
            <a:r>
              <a:rPr lang="zh-CN" altLang="en-US" sz="2400" b="1"/>
              <a:t>成为世界级国际公司，为我们的商业伙伴提供重要及策略性的服务。</a:t>
            </a:r>
            <a:endParaRPr lang="zh-CN" altLang="en-US" sz="2400" b="1"/>
          </a:p>
          <a:p>
            <a:r>
              <a:rPr lang="zh-CN" altLang="en-US" sz="2400" b="1"/>
              <a:t>为中国资讯科技的繁荣做出贡献。</a:t>
            </a:r>
            <a:endParaRPr lang="zh-CN" altLang="en-US" sz="2400" b="1"/>
          </a:p>
          <a:p>
            <a:r>
              <a:rPr lang="zh-CN" altLang="en-US" sz="2400" b="1"/>
              <a:t>成为创新科技企业的先驱。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使命：</a:t>
            </a:r>
            <a:endParaRPr lang="zh-CN" altLang="en-US" sz="2400" b="1"/>
          </a:p>
          <a:p>
            <a:r>
              <a:rPr lang="zh-CN" altLang="en-US" sz="2400" b="1"/>
              <a:t>为我们的顾客，雇员及股东增值。</a:t>
            </a:r>
            <a:endParaRPr lang="zh-CN" altLang="en-US" sz="2400" b="1"/>
          </a:p>
          <a:p>
            <a:r>
              <a:rPr lang="zh-CN" altLang="en-US" sz="2400" b="1"/>
              <a:t>追求及发展最优秀的资源。</a:t>
            </a:r>
            <a:endParaRPr lang="zh-CN" altLang="en-US" sz="2400" b="1"/>
          </a:p>
          <a:p>
            <a:r>
              <a:rPr lang="zh-CN" altLang="en-US" sz="2400" b="1"/>
              <a:t>建立全面团队合作精神，创造良好的工作环境和文化。</a:t>
            </a:r>
            <a:endParaRPr lang="zh-CN" altLang="en-US" sz="2400" b="1"/>
          </a:p>
          <a:p>
            <a:r>
              <a:rPr lang="zh-CN" altLang="en-US" sz="2400" b="1"/>
              <a:t>成为世界商业竞争中的佼佼者。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3"/>
          <p:cNvSpPr txBox="1">
            <a:spLocks noGrp="1"/>
          </p:cNvSpPr>
          <p:nvPr/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fld id="{08CC849E-B54E-4D25-902E-89DB50DD67B4}" type="slidenum">
              <a:rPr kumimoji="0" lang="zh-TW" altLang="en-US" sz="1200">
                <a:solidFill>
                  <a:srgbClr val="000000"/>
                </a:solidFill>
                <a:latin typeface="Trebuchet MS" panose="020B0603020202020204" pitchFamily="34" charset="0"/>
                <a:ea typeface="PMingLiU" panose="02020500000000000000" pitchFamily="18" charset="-120"/>
              </a:rPr>
            </a:fld>
            <a:endParaRPr kumimoji="0" lang="en-US" altLang="zh-TW" sz="1200" dirty="0">
              <a:solidFill>
                <a:srgbClr val="000000"/>
              </a:solidFill>
              <a:latin typeface="Trebuchet MS" panose="020B060302020202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1908175" y="908050"/>
            <a:ext cx="611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kumimoji="0" lang="zh-TW" altLang="en-US" sz="3200" b="1">
              <a:solidFill>
                <a:srgbClr val="51A823"/>
              </a:solidFill>
              <a:latin typeface="Calibri" panose="020F0502020204030204" pitchFamily="34" charset="0"/>
              <a:ea typeface="MingLiU" panose="02020509000000000000" pitchFamily="49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0" y="214313"/>
            <a:ext cx="3887788" cy="66198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kumimoji="0" lang="en-US" altLang="zh-CN" sz="3600" b="1" cap="small" spc="200" dirty="0"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84213" y="836613"/>
            <a:ext cx="5472112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 b="1"/>
              <a:t>一路走来：</a:t>
            </a:r>
            <a:endParaRPr lang="zh-CN" altLang="en-US" sz="3600" b="1"/>
          </a:p>
        </p:txBody>
      </p:sp>
      <p:sp>
        <p:nvSpPr>
          <p:cNvPr id="36" name="文字方塊 7"/>
          <p:cNvSpPr txBox="1">
            <a:spLocks noChangeArrowheads="1"/>
          </p:cNvSpPr>
          <p:nvPr/>
        </p:nvSpPr>
        <p:spPr bwMode="auto">
          <a:xfrm>
            <a:off x="320675" y="6021388"/>
            <a:ext cx="938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TW" sz="2400" b="1">
                <a:solidFill>
                  <a:schemeClr val="bg1"/>
                </a:solidFill>
                <a:latin typeface="Minion" pitchFamily="2" charset="0"/>
              </a:rPr>
              <a:t>2004</a:t>
            </a:r>
            <a:endParaRPr kumimoji="1" lang="zh-TW" altLang="en-US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 rot="19347437">
            <a:off x="-26988" y="2990850"/>
            <a:ext cx="9042401" cy="1409700"/>
          </a:xfrm>
          <a:prstGeom prst="rightArrow">
            <a:avLst>
              <a:gd name="adj1" fmla="val 52685"/>
              <a:gd name="adj2" fmla="val 107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文字方塊 7"/>
          <p:cNvSpPr txBox="1">
            <a:spLocks noChangeArrowheads="1"/>
          </p:cNvSpPr>
          <p:nvPr/>
        </p:nvSpPr>
        <p:spPr bwMode="auto">
          <a:xfrm>
            <a:off x="5505450" y="2276475"/>
            <a:ext cx="938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Minion" pitchFamily="2" charset="0"/>
              </a:rPr>
              <a:t>2010</a:t>
            </a:r>
            <a:endParaRPr kumimoji="1" lang="en-US" altLang="zh-CN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39" name="文字方塊 7"/>
          <p:cNvSpPr txBox="1">
            <a:spLocks noChangeArrowheads="1"/>
          </p:cNvSpPr>
          <p:nvPr/>
        </p:nvSpPr>
        <p:spPr bwMode="auto">
          <a:xfrm>
            <a:off x="1617663" y="5348288"/>
            <a:ext cx="938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Minion" pitchFamily="2" charset="0"/>
              </a:rPr>
              <a:t>1970</a:t>
            </a:r>
            <a:endParaRPr kumimoji="1" lang="en-US" altLang="zh-CN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40" name="文字方塊 7"/>
          <p:cNvSpPr txBox="1">
            <a:spLocks noChangeArrowheads="1"/>
          </p:cNvSpPr>
          <p:nvPr/>
        </p:nvSpPr>
        <p:spPr bwMode="auto">
          <a:xfrm>
            <a:off x="2554288" y="4581525"/>
            <a:ext cx="938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Minion" pitchFamily="2" charset="0"/>
              </a:rPr>
              <a:t>1980</a:t>
            </a:r>
            <a:endParaRPr kumimoji="1" lang="en-US" altLang="zh-CN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41" name="文字方塊 7"/>
          <p:cNvSpPr txBox="1">
            <a:spLocks noChangeArrowheads="1"/>
          </p:cNvSpPr>
          <p:nvPr/>
        </p:nvSpPr>
        <p:spPr bwMode="auto">
          <a:xfrm>
            <a:off x="3489325" y="3860800"/>
            <a:ext cx="938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Minion" pitchFamily="2" charset="0"/>
              </a:rPr>
              <a:t>1990</a:t>
            </a:r>
            <a:endParaRPr kumimoji="1" lang="en-US" altLang="zh-CN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42" name="文字方塊 7"/>
          <p:cNvSpPr txBox="1">
            <a:spLocks noChangeArrowheads="1"/>
          </p:cNvSpPr>
          <p:nvPr/>
        </p:nvSpPr>
        <p:spPr bwMode="auto">
          <a:xfrm>
            <a:off x="4425950" y="3141663"/>
            <a:ext cx="938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Minion" pitchFamily="2" charset="0"/>
              </a:rPr>
              <a:t>2000</a:t>
            </a:r>
            <a:endParaRPr kumimoji="1" lang="en-US" altLang="zh-CN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43" name="文字方塊 7"/>
          <p:cNvSpPr txBox="1">
            <a:spLocks noChangeArrowheads="1"/>
          </p:cNvSpPr>
          <p:nvPr/>
        </p:nvSpPr>
        <p:spPr bwMode="auto">
          <a:xfrm>
            <a:off x="827088" y="5995988"/>
            <a:ext cx="938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>
                <a:solidFill>
                  <a:schemeClr val="bg1"/>
                </a:solidFill>
                <a:latin typeface="Minion" pitchFamily="2" charset="0"/>
              </a:rPr>
              <a:t>1960</a:t>
            </a:r>
            <a:endParaRPr kumimoji="1" lang="en-US" altLang="zh-CN" sz="2400" b="1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44" name="文字方塊 8"/>
          <p:cNvSpPr txBox="1">
            <a:spLocks noChangeArrowheads="1"/>
          </p:cNvSpPr>
          <p:nvPr/>
        </p:nvSpPr>
        <p:spPr bwMode="auto">
          <a:xfrm>
            <a:off x="1763713" y="6230938"/>
            <a:ext cx="194468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/>
              <a:t>单面印刷线路板</a:t>
            </a:r>
            <a:endParaRPr kumimoji="1" lang="zh-CN" altLang="en-US" b="1">
              <a:solidFill>
                <a:srgbClr val="FF0000"/>
              </a:solidFill>
              <a:latin typeface="Minion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文字方塊 8"/>
          <p:cNvSpPr txBox="1">
            <a:spLocks noChangeArrowheads="1"/>
          </p:cNvSpPr>
          <p:nvPr/>
        </p:nvSpPr>
        <p:spPr bwMode="auto">
          <a:xfrm>
            <a:off x="2698750" y="5438775"/>
            <a:ext cx="19446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/>
              <a:t>双面板和多面板</a:t>
            </a:r>
            <a:endParaRPr kumimoji="1" lang="zh-CN" altLang="en-US" b="1">
              <a:solidFill>
                <a:srgbClr val="FF0000"/>
              </a:solidFill>
              <a:latin typeface="Minion" pitchFamily="2" charset="0"/>
              <a:cs typeface="Times New Roman" panose="02020603050405020304" pitchFamily="18" charset="0"/>
            </a:endParaRPr>
          </a:p>
        </p:txBody>
      </p:sp>
      <p:sp>
        <p:nvSpPr>
          <p:cNvPr id="46" name="文字方塊 8"/>
          <p:cNvSpPr txBox="1">
            <a:spLocks noChangeArrowheads="1"/>
          </p:cNvSpPr>
          <p:nvPr/>
        </p:nvSpPr>
        <p:spPr bwMode="auto">
          <a:xfrm>
            <a:off x="323850" y="4292600"/>
            <a:ext cx="2232025" cy="915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u="sng"/>
              <a:t>Wong’s Electronics Company</a:t>
            </a:r>
            <a:r>
              <a:rPr kumimoji="1" lang="en-US" altLang="zh-CN"/>
              <a:t> </a:t>
            </a:r>
            <a:endParaRPr kumimoji="1" lang="en-US" altLang="zh-CN" sz="2000" u="sng"/>
          </a:p>
          <a:p>
            <a:r>
              <a:rPr kumimoji="1" lang="en-US" altLang="zh-TW">
                <a:cs typeface="Times New Roman" panose="02020603050405020304" pitchFamily="18" charset="0"/>
              </a:rPr>
              <a:t>-</a:t>
            </a:r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1977</a:t>
            </a:r>
            <a:endParaRPr kumimoji="1" lang="en-US" altLang="zh-CN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文字方塊 8"/>
          <p:cNvSpPr txBox="1">
            <a:spLocks noChangeArrowheads="1"/>
          </p:cNvSpPr>
          <p:nvPr/>
        </p:nvSpPr>
        <p:spPr bwMode="auto">
          <a:xfrm>
            <a:off x="3419475" y="5013325"/>
            <a:ext cx="19446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b="1"/>
              <a:t>PCBA</a:t>
            </a:r>
            <a:endParaRPr kumimoji="1" lang="en-US" altLang="zh-CN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文字方塊 8"/>
          <p:cNvSpPr txBox="1">
            <a:spLocks noChangeArrowheads="1"/>
          </p:cNvSpPr>
          <p:nvPr/>
        </p:nvSpPr>
        <p:spPr bwMode="auto">
          <a:xfrm>
            <a:off x="1042988" y="3449638"/>
            <a:ext cx="2449512" cy="91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u="sng"/>
              <a:t>Wong’s International Holdings</a:t>
            </a:r>
            <a:r>
              <a:rPr kumimoji="1" lang="en-US" altLang="zh-CN"/>
              <a:t> </a:t>
            </a:r>
            <a:endParaRPr kumimoji="1" lang="en-US" altLang="zh-CN" sz="2000" u="sng"/>
          </a:p>
          <a:p>
            <a:r>
              <a:rPr kumimoji="1" lang="en-US" altLang="zh-TW">
                <a:cs typeface="Times New Roman" panose="02020603050405020304" pitchFamily="18" charset="0"/>
              </a:rPr>
              <a:t>-</a:t>
            </a:r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1983</a:t>
            </a:r>
            <a:endParaRPr kumimoji="1" lang="en-US" altLang="zh-CN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文字方塊 8"/>
          <p:cNvSpPr txBox="1">
            <a:spLocks noChangeArrowheads="1"/>
          </p:cNvSpPr>
          <p:nvPr/>
        </p:nvSpPr>
        <p:spPr bwMode="auto">
          <a:xfrm>
            <a:off x="4067175" y="4581525"/>
            <a:ext cx="19446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/>
              <a:t>在香港上市 </a:t>
            </a:r>
            <a:endParaRPr kumimoji="1" lang="zh-CN" altLang="en-US" b="1"/>
          </a:p>
        </p:txBody>
      </p:sp>
      <p:sp>
        <p:nvSpPr>
          <p:cNvPr id="50" name="文字方塊 8"/>
          <p:cNvSpPr txBox="1">
            <a:spLocks noChangeArrowheads="1"/>
          </p:cNvSpPr>
          <p:nvPr/>
        </p:nvSpPr>
        <p:spPr bwMode="auto">
          <a:xfrm>
            <a:off x="1546225" y="2859088"/>
            <a:ext cx="24495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u="sng"/>
              <a:t>深圳万丰宏力电子厂</a:t>
            </a:r>
            <a:r>
              <a:rPr kumimoji="1" lang="zh-CN" altLang="en-US"/>
              <a:t> </a:t>
            </a:r>
            <a:endParaRPr kumimoji="1" lang="zh-CN" altLang="en-US" sz="2000" u="sng"/>
          </a:p>
          <a:p>
            <a:r>
              <a:rPr kumimoji="1" lang="en-US" altLang="zh-TW">
                <a:cs typeface="Times New Roman" panose="02020603050405020304" pitchFamily="18" charset="0"/>
              </a:rPr>
              <a:t>-</a:t>
            </a:r>
            <a:r>
              <a:rPr kumimoji="1"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1986</a:t>
            </a:r>
            <a:endParaRPr kumimoji="1" lang="en-US" altLang="zh-CN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文字方塊 8"/>
          <p:cNvSpPr txBox="1">
            <a:spLocks noChangeArrowheads="1"/>
          </p:cNvSpPr>
          <p:nvPr/>
        </p:nvSpPr>
        <p:spPr bwMode="auto">
          <a:xfrm>
            <a:off x="2266950" y="2205038"/>
            <a:ext cx="29527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 u="sng"/>
              <a:t>华高科技（苏州）有限公司</a:t>
            </a:r>
            <a:r>
              <a:rPr kumimoji="1" lang="zh-CN" altLang="en-US" b="1"/>
              <a:t>  </a:t>
            </a:r>
            <a:endParaRPr kumimoji="1" lang="zh-CN" altLang="en-US" sz="2000" b="1" u="sng"/>
          </a:p>
          <a:p>
            <a:r>
              <a:rPr kumimoji="1" lang="en-US" altLang="zh-TW" b="1">
                <a:cs typeface="Times New Roman" panose="02020603050405020304" pitchFamily="18" charset="0"/>
              </a:rPr>
              <a:t>-</a:t>
            </a:r>
            <a:r>
              <a:rPr kumimoji="1" lang="en-US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2002</a:t>
            </a:r>
            <a:endParaRPr kumimoji="1" lang="en-US" altLang="zh-CN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文字方塊 8"/>
          <p:cNvSpPr txBox="1">
            <a:spLocks noChangeArrowheads="1"/>
          </p:cNvSpPr>
          <p:nvPr/>
        </p:nvSpPr>
        <p:spPr bwMode="auto">
          <a:xfrm>
            <a:off x="6300788" y="2781300"/>
            <a:ext cx="2592387" cy="915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b="1"/>
              <a:t>2010</a:t>
            </a:r>
            <a:r>
              <a:rPr kumimoji="1" lang="zh-CN" altLang="en-US" b="1"/>
              <a:t>年</a:t>
            </a:r>
            <a:r>
              <a:rPr kumimoji="1" lang="en-US" altLang="zh-CN" b="1"/>
              <a:t>6</a:t>
            </a:r>
            <a:r>
              <a:rPr kumimoji="1" lang="zh-CN" altLang="en-US" b="1"/>
              <a:t>月、</a:t>
            </a:r>
            <a:r>
              <a:rPr kumimoji="1" lang="en-US" altLang="zh-CN" b="1"/>
              <a:t>8</a:t>
            </a:r>
            <a:r>
              <a:rPr kumimoji="1" lang="zh-CN" altLang="en-US" b="1"/>
              <a:t>月</a:t>
            </a:r>
            <a:endParaRPr kumimoji="1" lang="zh-CN" altLang="en-US" b="1"/>
          </a:p>
          <a:p>
            <a:r>
              <a:rPr kumimoji="1" lang="zh-CN" altLang="en-US" b="1"/>
              <a:t>华高科技（苏州）有限公司产量连创新高 </a:t>
            </a:r>
            <a:endParaRPr kumimoji="1" lang="zh-CN" altLang="en-US" b="1"/>
          </a:p>
        </p:txBody>
      </p:sp>
      <p:pic>
        <p:nvPicPr>
          <p:cNvPr id="53" name="Picture 28" descr="深圳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2492375"/>
            <a:ext cx="1368425" cy="987425"/>
          </a:xfrm>
          <a:prstGeom prst="rect">
            <a:avLst/>
          </a:prstGeom>
          <a:noFill/>
        </p:spPr>
      </p:pic>
      <p:pic>
        <p:nvPicPr>
          <p:cNvPr id="54" name="Picture 29" descr="DSC05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268413"/>
            <a:ext cx="1512888" cy="942975"/>
          </a:xfrm>
          <a:prstGeom prst="rect">
            <a:avLst/>
          </a:prstGeom>
          <a:noFill/>
        </p:spPr>
      </p:pic>
      <p:pic>
        <p:nvPicPr>
          <p:cNvPr id="55" name="Picture 30" descr="pcb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57788"/>
            <a:ext cx="1657350" cy="1246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3"/>
          <p:cNvSpPr txBox="1">
            <a:spLocks noGrp="1"/>
          </p:cNvSpPr>
          <p:nvPr/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fld id="{08CC849E-B54E-4D25-902E-89DB50DD67B4}" type="slidenum">
              <a:rPr kumimoji="0" lang="zh-TW" altLang="en-US" sz="1200">
                <a:solidFill>
                  <a:srgbClr val="000000"/>
                </a:solidFill>
                <a:latin typeface="Trebuchet MS" panose="020B0603020202020204" pitchFamily="34" charset="0"/>
                <a:ea typeface="PMingLiU" panose="02020500000000000000" pitchFamily="18" charset="-120"/>
              </a:rPr>
            </a:fld>
            <a:endParaRPr kumimoji="0" lang="en-US" altLang="zh-TW" sz="1200" dirty="0">
              <a:solidFill>
                <a:srgbClr val="000000"/>
              </a:solidFill>
              <a:latin typeface="Trebuchet MS" panose="020B060302020202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1908175" y="908050"/>
            <a:ext cx="611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kumimoji="0" lang="zh-TW" altLang="en-US" sz="3200" b="1">
              <a:solidFill>
                <a:srgbClr val="51A823"/>
              </a:solidFill>
              <a:latin typeface="Calibri" panose="020F0502020204030204" pitchFamily="34" charset="0"/>
              <a:ea typeface="MingLiU" panose="02020509000000000000" pitchFamily="49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0" y="214313"/>
            <a:ext cx="3887788" cy="661987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kumimoji="0" lang="en-US" altLang="zh-CN" sz="3600" b="1" cap="small" spc="200" dirty="0"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8313" y="889663"/>
            <a:ext cx="324008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/>
              <a:t>苏州基地简介</a:t>
            </a:r>
            <a:r>
              <a:rPr lang="en-US" altLang="zh-CN" sz="3600" b="1" dirty="0"/>
              <a:t>:</a:t>
            </a:r>
            <a:endParaRPr lang="en-US" altLang="zh-CN" sz="3600" b="1" dirty="0"/>
          </a:p>
        </p:txBody>
      </p:sp>
      <p:pic>
        <p:nvPicPr>
          <p:cNvPr id="14" name="Picture 3" descr="百度地图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2402550"/>
            <a:ext cx="8785225" cy="4652963"/>
          </a:xfrm>
          <a:prstGeom prst="rect">
            <a:avLst/>
          </a:prstGeom>
          <a:noFill/>
        </p:spPr>
      </p:pic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8027988" y="4634575"/>
            <a:ext cx="431800" cy="422275"/>
          </a:xfrm>
          <a:prstGeom prst="ellipse">
            <a:avLst/>
          </a:prstGeom>
          <a:gradFill rotWithShape="1">
            <a:gsLst>
              <a:gs pos="0">
                <a:srgbClr val="FA3526">
                  <a:alpha val="26999"/>
                </a:srgbClr>
              </a:gs>
              <a:gs pos="100000">
                <a:srgbClr val="FEDBD8">
                  <a:alpha val="35999"/>
                </a:srgbClr>
              </a:gs>
            </a:gsLst>
            <a:lin ang="5400000" scaled="1"/>
          </a:gradFill>
          <a:ln w="38100">
            <a:solidFill>
              <a:srgbClr val="68087B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zh-CN" sz="1600" b="1">
              <a:latin typeface="Minion" pitchFamily="2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380288" y="3626513"/>
            <a:ext cx="720725" cy="1008062"/>
          </a:xfrm>
          <a:prstGeom prst="line">
            <a:avLst/>
          </a:prstGeom>
          <a:noFill/>
          <a:ln w="38100">
            <a:solidFill>
              <a:srgbClr val="68087B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" name="Picture 7" descr="suzh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834350"/>
            <a:ext cx="1368425" cy="779463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779838" y="921413"/>
            <a:ext cx="4537075" cy="1187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/>
              <a:t>苏州工业园区星龙街</a:t>
            </a:r>
            <a:r>
              <a:rPr lang="en-US" altLang="zh-CN" sz="2400" b="1" dirty="0"/>
              <a:t>198</a:t>
            </a:r>
            <a:r>
              <a:rPr lang="zh-CN" altLang="en-US" sz="2400" b="1" dirty="0"/>
              <a:t>号</a:t>
            </a:r>
            <a:endParaRPr lang="zh-CN" altLang="en-US" sz="2400" b="1" dirty="0"/>
          </a:p>
          <a:p>
            <a:r>
              <a:rPr lang="zh-CN" altLang="en-US" sz="2400" b="1" dirty="0"/>
              <a:t>左临金鸡湖，北靠</a:t>
            </a:r>
            <a:r>
              <a:rPr lang="en-US" altLang="zh-CN" sz="2400" b="1" dirty="0"/>
              <a:t>312</a:t>
            </a:r>
            <a:r>
              <a:rPr lang="zh-CN" altLang="en-US" sz="2400" b="1" dirty="0"/>
              <a:t>国道</a:t>
            </a:r>
            <a:endParaRPr lang="zh-CN" altLang="en-US" sz="2400" b="1" dirty="0"/>
          </a:p>
          <a:p>
            <a:r>
              <a:rPr lang="zh-CN" altLang="en-US" sz="2400" b="1" dirty="0"/>
              <a:t>厂房面积：</a:t>
            </a:r>
            <a:r>
              <a:rPr lang="en-US" altLang="zh-CN" sz="2400" b="1" dirty="0"/>
              <a:t>25000</a:t>
            </a:r>
            <a:r>
              <a:rPr lang="zh-CN" altLang="en-US" sz="2400" b="1" dirty="0"/>
              <a:t>平方米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76250"/>
            <a:ext cx="590867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cxnSp>
        <p:nvCxnSpPr>
          <p:cNvPr id="199683" name="AutoShape 8"/>
          <p:cNvCxnSpPr>
            <a:cxnSpLocks noChangeShapeType="1"/>
          </p:cNvCxnSpPr>
          <p:nvPr/>
        </p:nvCxnSpPr>
        <p:spPr bwMode="auto">
          <a:xfrm>
            <a:off x="252413" y="3475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</p:spPr>
      </p:cxnSp>
      <p:sp>
        <p:nvSpPr>
          <p:cNvPr id="199684" name="Rectangle 15"/>
          <p:cNvSpPr>
            <a:spLocks noChangeArrowheads="1"/>
          </p:cNvSpPr>
          <p:nvPr/>
        </p:nvSpPr>
        <p:spPr bwMode="auto">
          <a:xfrm>
            <a:off x="6227763" y="2636838"/>
            <a:ext cx="2916237" cy="3592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b="1"/>
              <a:t>悠久的历史传统</a:t>
            </a:r>
            <a:endParaRPr kumimoji="1" lang="zh-CN" altLang="en-US" b="1"/>
          </a:p>
          <a:p>
            <a:r>
              <a:rPr kumimoji="1" lang="zh-CN" altLang="en-US" sz="1400" b="1"/>
              <a:t>千余年的沉淀，</a:t>
            </a:r>
            <a:endParaRPr kumimoji="1" lang="zh-CN" altLang="en-US" sz="1400" b="1"/>
          </a:p>
          <a:p>
            <a:r>
              <a:rPr kumimoji="1" lang="zh-CN" altLang="en-US" sz="1400" b="1"/>
              <a:t>造就苏州的历史底蕴，人文荟萃</a:t>
            </a:r>
            <a:endParaRPr kumimoji="1" lang="zh-CN" altLang="en-US" sz="1400" b="1"/>
          </a:p>
          <a:p>
            <a:endParaRPr kumimoji="1" lang="zh-CN" altLang="en-US" sz="1400" b="1"/>
          </a:p>
          <a:p>
            <a:r>
              <a:rPr kumimoji="1" lang="zh-CN" altLang="en-US" b="1"/>
              <a:t>良好的人文环境</a:t>
            </a:r>
            <a:endParaRPr kumimoji="1" lang="zh-CN" altLang="en-US" b="1"/>
          </a:p>
          <a:p>
            <a:r>
              <a:rPr kumimoji="1" lang="zh-CN" altLang="en-US" sz="1400" b="1"/>
              <a:t>美丽的江南水乡，</a:t>
            </a:r>
            <a:endParaRPr kumimoji="1" lang="zh-CN" altLang="en-US" sz="1400" b="1"/>
          </a:p>
          <a:p>
            <a:r>
              <a:rPr kumimoji="1" lang="zh-CN" altLang="en-US" sz="1400" b="1"/>
              <a:t>小桥流水，徜徉其中</a:t>
            </a:r>
            <a:endParaRPr kumimoji="1" lang="zh-CN" altLang="en-US" sz="1400" b="1"/>
          </a:p>
          <a:p>
            <a:endParaRPr kumimoji="1" lang="zh-CN" altLang="en-US" sz="1400" b="1"/>
          </a:p>
          <a:p>
            <a:r>
              <a:rPr kumimoji="1" lang="zh-CN" altLang="en-US" b="1"/>
              <a:t>优越的地理位置</a:t>
            </a:r>
            <a:endParaRPr kumimoji="1" lang="zh-CN" altLang="en-US" b="1"/>
          </a:p>
          <a:p>
            <a:r>
              <a:rPr kumimoji="1" lang="zh-CN" altLang="en-US" sz="1400" b="1"/>
              <a:t>东临上海，南接浙江，</a:t>
            </a:r>
            <a:endParaRPr kumimoji="1" lang="zh-CN" altLang="en-US" sz="1400" b="1"/>
          </a:p>
          <a:p>
            <a:r>
              <a:rPr kumimoji="1" lang="zh-CN" altLang="en-US" sz="1400" b="1"/>
              <a:t>西抱太湖，北依长江</a:t>
            </a:r>
            <a:endParaRPr kumimoji="1" lang="zh-CN" altLang="en-US" sz="1400" b="1"/>
          </a:p>
          <a:p>
            <a:endParaRPr kumimoji="1" lang="zh-CN" altLang="en-US" b="1"/>
          </a:p>
          <a:p>
            <a:r>
              <a:rPr kumimoji="1" lang="zh-CN" altLang="en-US" b="1"/>
              <a:t>发达的经济水平</a:t>
            </a:r>
            <a:endParaRPr kumimoji="1" lang="zh-CN" altLang="en-US" b="1"/>
          </a:p>
          <a:p>
            <a:r>
              <a:rPr kumimoji="1" lang="zh-CN" altLang="en-US" sz="1400" b="1"/>
              <a:t>众多世界级企业，良好发展潜力，无限的机会</a:t>
            </a:r>
            <a:endParaRPr kumimoji="1" lang="zh-CN" altLang="en-US" sz="1400" b="1"/>
          </a:p>
        </p:txBody>
      </p:sp>
      <p:pic>
        <p:nvPicPr>
          <p:cNvPr id="199685" name="Picture 32" descr="1170646014176_74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4450"/>
            <a:ext cx="13684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57" name="AutoShape 33"/>
          <p:cNvSpPr/>
          <p:nvPr/>
        </p:nvSpPr>
        <p:spPr bwMode="auto">
          <a:xfrm>
            <a:off x="6372225" y="1700213"/>
            <a:ext cx="2376488" cy="792162"/>
          </a:xfrm>
          <a:prstGeom prst="borderCallout2">
            <a:avLst>
              <a:gd name="adj1" fmla="val 14431"/>
              <a:gd name="adj2" fmla="val -3208"/>
              <a:gd name="adj3" fmla="val 14431"/>
              <a:gd name="adj4" fmla="val -42218"/>
              <a:gd name="adj5" fmla="val 199199"/>
              <a:gd name="adj6" fmla="val -61722"/>
            </a:avLst>
          </a:prstGeom>
          <a:gradFill rotWithShape="1">
            <a:gsLst>
              <a:gs pos="0">
                <a:srgbClr val="7D7DBE">
                  <a:alpha val="37999"/>
                </a:srgbClr>
              </a:gs>
              <a:gs pos="100000">
                <a:schemeClr val="accent2">
                  <a:alpha val="39998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miter lim="800000"/>
          </a:ln>
        </p:spPr>
        <p:txBody>
          <a:bodyPr/>
          <a:lstStyle/>
          <a:p>
            <a:pPr algn="ctr"/>
            <a:r>
              <a:rPr kumimoji="1" lang="zh-TW" altLang="en-US" sz="2400"/>
              <a:t>以</a:t>
            </a:r>
            <a:r>
              <a:rPr kumimoji="1" lang="zh-CN" altLang="en-US" sz="2400"/>
              <a:t>苏州</a:t>
            </a:r>
            <a:r>
              <a:rPr kumimoji="1" lang="zh-TW" altLang="en-US" sz="2400"/>
              <a:t>为中心的</a:t>
            </a:r>
            <a:r>
              <a:rPr kumimoji="1" lang="en-US" altLang="zh-CN" sz="2400"/>
              <a:t>1</a:t>
            </a:r>
            <a:r>
              <a:rPr kumimoji="1" lang="zh-CN" altLang="en-US" sz="2400"/>
              <a:t>小时都市圈</a:t>
            </a:r>
            <a:endParaRPr kumimoji="1" lang="zh-CN" altLang="en-US" sz="2400"/>
          </a:p>
        </p:txBody>
      </p:sp>
      <p:sp>
        <p:nvSpPr>
          <p:cNvPr id="199687" name="Oval 47"/>
          <p:cNvSpPr>
            <a:spLocks noChangeArrowheads="1"/>
          </p:cNvSpPr>
          <p:nvPr/>
        </p:nvSpPr>
        <p:spPr bwMode="auto">
          <a:xfrm>
            <a:off x="3708400" y="3284538"/>
            <a:ext cx="1798638" cy="1800225"/>
          </a:xfrm>
          <a:prstGeom prst="ellipse">
            <a:avLst/>
          </a:prstGeom>
          <a:noFill/>
          <a:ln w="38100">
            <a:solidFill>
              <a:srgbClr val="68087B"/>
            </a:solidFill>
            <a:prstDash val="sysDot"/>
            <a:round/>
          </a:ln>
        </p:spPr>
        <p:txBody>
          <a:bodyPr wrap="none" anchor="ctr"/>
          <a:lstStyle/>
          <a:p>
            <a:endParaRPr kumimoji="1" lang="zh-TW" altLang="en-US" sz="2400">
              <a:latin typeface="Minion" pitchFamily="2" charset="0"/>
            </a:endParaRPr>
          </a:p>
        </p:txBody>
      </p:sp>
      <p:sp>
        <p:nvSpPr>
          <p:cNvPr id="199688" name="Oval 48"/>
          <p:cNvSpPr>
            <a:spLocks noChangeArrowheads="1"/>
          </p:cNvSpPr>
          <p:nvPr/>
        </p:nvSpPr>
        <p:spPr bwMode="auto">
          <a:xfrm>
            <a:off x="2484438" y="2492375"/>
            <a:ext cx="3382962" cy="3241675"/>
          </a:xfrm>
          <a:prstGeom prst="ellipse">
            <a:avLst/>
          </a:prstGeom>
          <a:noFill/>
          <a:ln w="38100">
            <a:solidFill>
              <a:srgbClr val="68087B"/>
            </a:solidFill>
            <a:prstDash val="sysDot"/>
            <a:round/>
          </a:ln>
        </p:spPr>
        <p:txBody>
          <a:bodyPr wrap="none" anchor="ctr"/>
          <a:lstStyle/>
          <a:p>
            <a:endParaRPr kumimoji="1" lang="zh-TW" altLang="en-US" sz="2400">
              <a:latin typeface="Minion" pitchFamily="2" charset="0"/>
            </a:endParaRPr>
          </a:p>
        </p:txBody>
      </p:sp>
      <p:sp>
        <p:nvSpPr>
          <p:cNvPr id="154673" name="AutoShape 49"/>
          <p:cNvSpPr/>
          <p:nvPr/>
        </p:nvSpPr>
        <p:spPr bwMode="auto">
          <a:xfrm>
            <a:off x="6372225" y="836613"/>
            <a:ext cx="2376488" cy="792162"/>
          </a:xfrm>
          <a:prstGeom prst="borderCallout2">
            <a:avLst>
              <a:gd name="adj1" fmla="val 14431"/>
              <a:gd name="adj2" fmla="val -3208"/>
              <a:gd name="adj3" fmla="val 14431"/>
              <a:gd name="adj4" fmla="val -61120"/>
              <a:gd name="adj5" fmla="val 205009"/>
              <a:gd name="adj6" fmla="val -87176"/>
            </a:avLst>
          </a:prstGeom>
          <a:gradFill rotWithShape="1">
            <a:gsLst>
              <a:gs pos="0">
                <a:srgbClr val="7171B8">
                  <a:alpha val="37999"/>
                </a:srgbClr>
              </a:gs>
              <a:gs pos="100000">
                <a:schemeClr val="accent2">
                  <a:alpha val="39998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miter lim="800000"/>
          </a:ln>
        </p:spPr>
        <p:txBody>
          <a:bodyPr/>
          <a:lstStyle/>
          <a:p>
            <a:pPr algn="ctr"/>
            <a:r>
              <a:rPr kumimoji="1" lang="zh-CN" altLang="en-US" sz="2400"/>
              <a:t>以苏州为中心的</a:t>
            </a:r>
            <a:r>
              <a:rPr kumimoji="1" lang="en-US" altLang="zh-CN" sz="2400"/>
              <a:t>2</a:t>
            </a:r>
            <a:r>
              <a:rPr kumimoji="1" lang="zh-CN" altLang="en-US" sz="2400"/>
              <a:t>小时都市圈</a:t>
            </a:r>
            <a:r>
              <a:rPr kumimoji="1" lang="zh-CN" altLang="en-US" sz="2000"/>
              <a:t> </a:t>
            </a:r>
            <a:endParaRPr kumimoji="1"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5CF1-014D-415A-85E7-ADB7C6DCC5F6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6" name="Straight Connector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7150" cmpd="dbl">
            <a:solidFill>
              <a:srgbClr val="008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标题 9"/>
          <p:cNvSpPr txBox="1"/>
          <p:nvPr/>
        </p:nvSpPr>
        <p:spPr bwMode="auto">
          <a:xfrm>
            <a:off x="179512" y="188640"/>
            <a:ext cx="1728192" cy="576064"/>
          </a:xfrm>
          <a:prstGeom prst="rect">
            <a:avLst/>
          </a:prstGeom>
          <a:ln w="9525">
            <a:noFill/>
            <a:miter lim="800000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normAutofit fontScale="97500"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chemeClr val="bg1"/>
                </a:solidFill>
              </a:rPr>
              <a:t>2.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招聘计划</a:t>
            </a:r>
            <a:endParaRPr lang="zh-CN" altLang="en-US" sz="2000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251520" y="1052736"/>
            <a:ext cx="18646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n-US" altLang="zh-CN" b="1" dirty="0" smtClean="0">
                <a:solidFill>
                  <a:srgbClr val="000099"/>
                </a:solidFill>
              </a:rPr>
              <a:t>◆ </a:t>
            </a:r>
            <a:r>
              <a:rPr lang="zh-CN" altLang="en-US" b="1" dirty="0" smtClean="0">
                <a:solidFill>
                  <a:srgbClr val="000099"/>
                </a:solidFill>
              </a:rPr>
              <a:t>高职校院招聘</a:t>
            </a:r>
            <a:endParaRPr lang="en-US" altLang="zh-CN" b="1" dirty="0" smtClean="0"/>
          </a:p>
        </p:txBody>
      </p:sp>
      <p:sp>
        <p:nvSpPr>
          <p:cNvPr id="1662977" name="Rectangle 1"/>
          <p:cNvSpPr>
            <a:spLocks noChangeArrowheads="1"/>
          </p:cNvSpPr>
          <p:nvPr/>
        </p:nvSpPr>
        <p:spPr bwMode="auto">
          <a:xfrm>
            <a:off x="827584" y="1484784"/>
            <a:ext cx="7632848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、招聘岗位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dirty="0" smtClean="0"/>
              <a:t>作业员</a:t>
            </a:r>
            <a:r>
              <a:rPr lang="en-US" altLang="zh-CN" dirty="0" smtClean="0"/>
              <a:t>       </a:t>
            </a:r>
            <a:r>
              <a:rPr lang="zh-CN" altLang="zh-CN" dirty="0" smtClean="0"/>
              <a:t>男女不限</a:t>
            </a:r>
            <a:endParaRPr lang="en-US" altLang="zh-CN" dirty="0" smtClean="0"/>
          </a:p>
          <a:p>
            <a:r>
              <a:rPr lang="zh-CN" altLang="en-US" dirty="0" smtClean="0"/>
              <a:t>                </a:t>
            </a:r>
            <a:r>
              <a:rPr lang="en-US" altLang="zh-CN" dirty="0" smtClean="0"/>
              <a:t>2、</a:t>
            </a:r>
            <a:r>
              <a:rPr lang="zh-CN" altLang="zh-CN" dirty="0" smtClean="0"/>
              <a:t>仓务员</a:t>
            </a:r>
            <a:r>
              <a:rPr lang="en-US" altLang="zh-CN" dirty="0" smtClean="0"/>
              <a:t>        </a:t>
            </a:r>
            <a:r>
              <a:rPr lang="zh-CN" altLang="en-US" dirty="0" smtClean="0"/>
              <a:t>适合</a:t>
            </a:r>
            <a:r>
              <a:rPr lang="zh-CN" altLang="zh-CN" dirty="0" smtClean="0"/>
              <a:t>男性</a:t>
            </a:r>
            <a:endParaRPr lang="zh-CN" altLang="zh-CN" dirty="0" smtClean="0"/>
          </a:p>
          <a:p>
            <a:r>
              <a:rPr lang="en-US" altLang="zh-CN" dirty="0" smtClean="0"/>
              <a:t>                 3、</a:t>
            </a:r>
            <a:r>
              <a:rPr lang="zh-CN" altLang="zh-CN" dirty="0" smtClean="0"/>
              <a:t>检验员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适合</a:t>
            </a:r>
            <a:r>
              <a:rPr lang="zh-CN" altLang="zh-CN" dirty="0" smtClean="0"/>
              <a:t>女性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二、招聘人数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</a:t>
            </a:r>
            <a:r>
              <a:rPr lang="zh-CN" altLang="en-US" dirty="0" smtClean="0"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若干</a:t>
            </a:r>
            <a:endParaRPr lang="en-US" altLang="zh-CN" dirty="0" smtClean="0">
              <a:latin typeface="Times New Roman" panose="02020603050405020304" pitchFamily="18" charset="0"/>
              <a:ea typeface="ˎ̥"/>
              <a:cs typeface="Times New Roman" panose="02020603050405020304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三、招聘要求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、持有效身份证件，操作工年满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18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周岁，实习生年满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16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周岁；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、身体健康，视力正常，无色盲色弱；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、学习应变力强，能吃苦耐劳，能适应倒班；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、实习生需提供学校实习证明原件；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ˎ̥"/>
                <a:cs typeface="Times New Roman" panose="02020603050405020304" pitchFamily="18" charset="0"/>
              </a:rPr>
              <a:t>         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、员工经面试、体检、培训合格后正式录用。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3262</Words>
  <Application>WPS 演示</Application>
  <PresentationFormat>全屏显示(4:3)</PresentationFormat>
  <Paragraphs>652</Paragraphs>
  <Slides>24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Arial Unicode MS</vt:lpstr>
      <vt:lpstr>Trebuchet MS</vt:lpstr>
      <vt:lpstr>PMingLiU</vt:lpstr>
      <vt:lpstr>Calibri</vt:lpstr>
      <vt:lpstr>MingLiU</vt:lpstr>
      <vt:lpstr>Minion</vt:lpstr>
      <vt:lpstr>Times New Roman</vt:lpstr>
      <vt:lpstr>ˎ̥</vt:lpstr>
      <vt:lpstr>黑体</vt:lpstr>
      <vt:lpstr>微软雅黑</vt:lpstr>
      <vt:lpstr>Arial Unicode MS</vt:lpstr>
      <vt:lpstr>Arial</vt:lpstr>
      <vt:lpstr>ˎ̥</vt:lpstr>
      <vt:lpstr>Segoe Print</vt:lpstr>
      <vt:lpstr>Office 主题</vt:lpstr>
      <vt:lpstr>Package</vt:lpstr>
      <vt:lpstr>   公司简介    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shirley.xue</dc:creator>
  <cp:lastModifiedBy>资深人力服务商Service吴</cp:lastModifiedBy>
  <cp:revision>555</cp:revision>
  <dcterms:created xsi:type="dcterms:W3CDTF">2017-01-06T07:54:00Z</dcterms:created>
  <dcterms:modified xsi:type="dcterms:W3CDTF">2018-11-13T06:20:12Z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